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2.xml" ContentType="application/vnd.openxmlformats-officedocument.drawingml.chart+xml"/>
  <Override PartName="/ppt/charts/colors1.xml" ContentType="application/vnd.ms-office.chartcolorstyl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charts/chart1.xml" ContentType="application/vnd.openxmlformats-officedocument.drawingml.chart+xml"/>
  <Override PartName="/ppt/charts/style1.xml" ContentType="application/vnd.ms-office.chartstyle+xml"/>
  <Override PartName="/ppt/diagrams/drawing1.xml" ContentType="application/vnd.ms-office.drawingml.diagramDrawing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5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9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saG" initials="A" lastIdx="1" clrIdx="0">
    <p:extLst>
      <p:ext uri="{19B8F6BF-5375-455C-9EA6-DF929625EA0E}">
        <p15:presenceInfo xmlns:p15="http://schemas.microsoft.com/office/powerpoint/2012/main" userId="Alisa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2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087-4924-80F1-9F81ECDC544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087-4924-80F1-9F81ECDC544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087-4924-80F1-9F81ECDC544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4048866798527412"/>
                  <c:y val="0.2186966006687078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087-4924-80F1-9F81ECDC5447}"/>
                </c:ext>
              </c:extLst>
            </c:dLbl>
            <c:dLbl>
              <c:idx val="1"/>
              <c:layout>
                <c:manualLayout>
                  <c:x val="-0.21634305566406881"/>
                  <c:y val="8.16532731427279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087-4924-80F1-9F81ECDC5447}"/>
                </c:ext>
              </c:extLst>
            </c:dLbl>
            <c:dLbl>
              <c:idx val="2"/>
              <c:layout>
                <c:manualLayout>
                  <c:x val="0.18551478263832308"/>
                  <c:y val="-0.2836548601499618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087-4924-80F1-9F81ECDC54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0.13</c:v>
                </c:pt>
                <c:pt idx="1">
                  <c:v>0.13</c:v>
                </c:pt>
                <c:pt idx="2">
                  <c:v>0.74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87-4924-80F1-9F81ECDC544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10753247931047"/>
          <c:y val="0.11229092405407556"/>
          <c:w val="0.7060108130295969"/>
          <c:h val="0.7854046094487542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87C-483D-99BF-B7BA246CE58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87C-483D-99BF-B7BA246CE58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87C-483D-99BF-B7BA246CE58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7.2048814291001781E-2"/>
                  <c:y val="0.2027177482247670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87C-483D-99BF-B7BA246CE58D}"/>
                </c:ext>
              </c:extLst>
            </c:dLbl>
            <c:dLbl>
              <c:idx val="1"/>
              <c:layout>
                <c:manualLayout>
                  <c:x val="-0.19579879555441293"/>
                  <c:y val="0.12650105949595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87C-483D-99BF-B7BA246CE58D}"/>
                </c:ext>
              </c:extLst>
            </c:dLbl>
            <c:dLbl>
              <c:idx val="2"/>
              <c:layout>
                <c:manualLayout>
                  <c:x val="0.2378437011047092"/>
                  <c:y val="-0.2561738727783935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87C-483D-99BF-B7BA246CE5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0.08</c:v>
                </c:pt>
                <c:pt idx="1">
                  <c:v>0.19</c:v>
                </c:pt>
                <c:pt idx="2">
                  <c:v>0.74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7C-483D-99BF-B7BA246CE58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e-I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0E8134-4232-41BC-ABDF-29DF6A1C194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F1ACBF-90BE-4651-9BAC-F745D7468C18}" type="pres">
      <dgm:prSet presAssocID="{520E8134-4232-41BC-ABDF-29DF6A1C194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3E5D2708-1E70-46D4-848C-ABB47CF11B6B}" type="presOf" srcId="{520E8134-4232-41BC-ABDF-29DF6A1C1944}" destId="{F0F1ACBF-90BE-4651-9BAC-F745D7468C18}" srcOrd="0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2A2B-907A-4F58-BEDA-A4375E30B720}" type="datetimeFigureOut">
              <a:rPr lang="he-IL" smtClean="0"/>
              <a:t>כ"ג/סיון/תשע"ו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6E7CB5C-3112-4BEC-BE68-03E3D8DB4A3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22312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2A2B-907A-4F58-BEDA-A4375E30B720}" type="datetimeFigureOut">
              <a:rPr lang="he-IL" smtClean="0"/>
              <a:t>כ"ג/סיון/תשע"ו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6E7CB5C-3112-4BEC-BE68-03E3D8DB4A3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3215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2A2B-907A-4F58-BEDA-A4375E30B720}" type="datetimeFigureOut">
              <a:rPr lang="he-IL" smtClean="0"/>
              <a:t>כ"ג/סיון/תשע"ו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6E7CB5C-3112-4BEC-BE68-03E3D8DB4A33}" type="slidenum">
              <a:rPr lang="he-IL" smtClean="0"/>
              <a:t>‹#›</a:t>
            </a:fld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5710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2A2B-907A-4F58-BEDA-A4375E30B720}" type="datetimeFigureOut">
              <a:rPr lang="he-IL" smtClean="0"/>
              <a:t>כ"ג/סיון/תשע"ו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6E7CB5C-3112-4BEC-BE68-03E3D8DB4A3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90329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2A2B-907A-4F58-BEDA-A4375E30B720}" type="datetimeFigureOut">
              <a:rPr lang="he-IL" smtClean="0"/>
              <a:t>כ"ג/סיון/תשע"ו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6E7CB5C-3112-4BEC-BE68-03E3D8DB4A33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2608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2A2B-907A-4F58-BEDA-A4375E30B720}" type="datetimeFigureOut">
              <a:rPr lang="he-IL" smtClean="0"/>
              <a:t>כ"ג/סיון/תשע"ו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6E7CB5C-3112-4BEC-BE68-03E3D8DB4A3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8610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2A2B-907A-4F58-BEDA-A4375E30B720}" type="datetimeFigureOut">
              <a:rPr lang="he-IL" smtClean="0"/>
              <a:t>כ"ג/סיון/תשע"ו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7CB5C-3112-4BEC-BE68-03E3D8DB4A3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1759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2A2B-907A-4F58-BEDA-A4375E30B720}" type="datetimeFigureOut">
              <a:rPr lang="he-IL" smtClean="0"/>
              <a:t>כ"ג/סיון/תשע"ו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7CB5C-3112-4BEC-BE68-03E3D8DB4A3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379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2A2B-907A-4F58-BEDA-A4375E30B720}" type="datetimeFigureOut">
              <a:rPr lang="he-IL" smtClean="0"/>
              <a:t>כ"ג/סיון/תשע"ו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7CB5C-3112-4BEC-BE68-03E3D8DB4A3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8366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2A2B-907A-4F58-BEDA-A4375E30B720}" type="datetimeFigureOut">
              <a:rPr lang="he-IL" smtClean="0"/>
              <a:t>כ"ג/סיון/תשע"ו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6E7CB5C-3112-4BEC-BE68-03E3D8DB4A3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02987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2A2B-907A-4F58-BEDA-A4375E30B720}" type="datetimeFigureOut">
              <a:rPr lang="he-IL" smtClean="0"/>
              <a:t>כ"ג/סיון/תשע"ו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6E7CB5C-3112-4BEC-BE68-03E3D8DB4A3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910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2A2B-907A-4F58-BEDA-A4375E30B720}" type="datetimeFigureOut">
              <a:rPr lang="he-IL" smtClean="0"/>
              <a:t>כ"ג/סיון/תשע"ו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6E7CB5C-3112-4BEC-BE68-03E3D8DB4A3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4399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2A2B-907A-4F58-BEDA-A4375E30B720}" type="datetimeFigureOut">
              <a:rPr lang="he-IL" smtClean="0"/>
              <a:t>כ"ג/סיון/תשע"ו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7CB5C-3112-4BEC-BE68-03E3D8DB4A3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511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2A2B-907A-4F58-BEDA-A4375E30B720}" type="datetimeFigureOut">
              <a:rPr lang="he-IL" smtClean="0"/>
              <a:t>כ"ג/סיון/תשע"ו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7CB5C-3112-4BEC-BE68-03E3D8DB4A3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62848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2A2B-907A-4F58-BEDA-A4375E30B720}" type="datetimeFigureOut">
              <a:rPr lang="he-IL" smtClean="0"/>
              <a:t>כ"ג/סיון/תשע"ו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7CB5C-3112-4BEC-BE68-03E3D8DB4A3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70795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2A2B-907A-4F58-BEDA-A4375E30B720}" type="datetimeFigureOut">
              <a:rPr lang="he-IL" smtClean="0"/>
              <a:t>כ"ג/סיון/תשע"ו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6E7CB5C-3112-4BEC-BE68-03E3D8DB4A3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376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52A2B-907A-4F58-BEDA-A4375E30B720}" type="datetimeFigureOut">
              <a:rPr lang="he-IL" smtClean="0"/>
              <a:t>כ"ג/סיון/תשע"ו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6E7CB5C-3112-4BEC-BE68-03E3D8DB4A3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787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  <p:sldLayoutId id="2147484035" r:id="rId10"/>
    <p:sldLayoutId id="2147484036" r:id="rId11"/>
    <p:sldLayoutId id="2147484037" r:id="rId12"/>
    <p:sldLayoutId id="2147484038" r:id="rId13"/>
    <p:sldLayoutId id="2147484039" r:id="rId14"/>
    <p:sldLayoutId id="2147484040" r:id="rId15"/>
    <p:sldLayoutId id="2147484041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b="1" dirty="0"/>
              <a:t>בחינת יעילות השיטה</a:t>
            </a:r>
            <a:br>
              <a:rPr lang="he-IL" b="1" dirty="0"/>
            </a:br>
            <a:r>
              <a:rPr lang="he-IL" b="1" dirty="0"/>
              <a:t> </a:t>
            </a:r>
            <a:r>
              <a:rPr lang="en-US" b="1" dirty="0"/>
              <a:t>IgG Avidity test"</a:t>
            </a:r>
            <a:r>
              <a:rPr lang="he-IL" b="1" dirty="0"/>
              <a:t>"</a:t>
            </a:r>
            <a:br>
              <a:rPr lang="he-IL" b="1" dirty="0"/>
            </a:br>
            <a:r>
              <a:rPr lang="he-IL" b="1" dirty="0"/>
              <a:t>לאבחון הדבקה אקוטית בנגיף קדחת מערב הנילוס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he-IL" sz="2400" dirty="0" smtClean="0"/>
              <a:t>אליסה קריב</a:t>
            </a:r>
          </a:p>
          <a:p>
            <a:pPr algn="ctr"/>
            <a:r>
              <a:rPr lang="he-IL" sz="2400" dirty="0" smtClean="0"/>
              <a:t>פרויקט מחקר במדעי החיים (20567)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בהנחיית ד"ר יניב לוסטיג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המעבדה לנגיפים זאונוטיים- בית החולים שיבא-תל השומר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76329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שיטות אבחון</a:t>
            </a:r>
            <a:r>
              <a:rPr lang="he-IL" dirty="0"/>
              <a:t> </a:t>
            </a:r>
            <a:r>
              <a:rPr lang="he-IL" dirty="0" smtClean="0"/>
              <a:t>מולקולריות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123" y="1875052"/>
            <a:ext cx="10515600" cy="4351338"/>
          </a:xfrm>
        </p:spPr>
        <p:txBody>
          <a:bodyPr/>
          <a:lstStyle/>
          <a:p>
            <a:pPr marL="0" indent="0" algn="r" rtl="1">
              <a:buNone/>
            </a:pPr>
            <a:endParaRPr lang="he-IL" b="1" dirty="0" smtClean="0"/>
          </a:p>
          <a:p>
            <a:pPr marL="0" indent="0" algn="r" rtl="1">
              <a:buNone/>
            </a:pPr>
            <a:r>
              <a:rPr lang="he-IL" b="1" dirty="0"/>
              <a:t>2. שיטות מולקולריות </a:t>
            </a:r>
            <a:r>
              <a:rPr lang="he-IL" dirty="0"/>
              <a:t>מבוססות על זיהוי חומצות הגרעין הנגיפיות על ידי הגברת באמצעות </a:t>
            </a:r>
            <a:r>
              <a:rPr lang="en-US" dirty="0"/>
              <a:t>RT PCR</a:t>
            </a:r>
            <a:r>
              <a:rPr lang="he-IL" dirty="0"/>
              <a:t> או </a:t>
            </a:r>
            <a:r>
              <a:rPr lang="en-US" dirty="0"/>
              <a:t>Real-Time RT PCR</a:t>
            </a:r>
            <a:r>
              <a:rPr lang="he-IL" dirty="0" smtClean="0"/>
              <a:t>.</a:t>
            </a:r>
          </a:p>
          <a:p>
            <a:pPr lvl="1" algn="r" rtl="1"/>
            <a:r>
              <a:rPr lang="he-IL" dirty="0"/>
              <a:t>הפריימרים </a:t>
            </a:r>
            <a:r>
              <a:rPr lang="he-IL" dirty="0" smtClean="0"/>
              <a:t>בריאקציה משלימים </a:t>
            </a:r>
            <a:r>
              <a:rPr lang="he-IL" dirty="0"/>
              <a:t>לגנים </a:t>
            </a:r>
            <a:r>
              <a:rPr lang="en-US" dirty="0"/>
              <a:t>C</a:t>
            </a:r>
            <a:r>
              <a:rPr lang="he-IL" dirty="0"/>
              <a:t> ו-</a:t>
            </a:r>
            <a:r>
              <a:rPr lang="en-US" dirty="0" err="1"/>
              <a:t>prM</a:t>
            </a:r>
            <a:r>
              <a:rPr lang="he-IL" dirty="0"/>
              <a:t> המקודדים חלבונים מבניים האופיניים </a:t>
            </a:r>
            <a:r>
              <a:rPr lang="he-IL" dirty="0" smtClean="0"/>
              <a:t>לנגיף.</a:t>
            </a:r>
          </a:p>
          <a:p>
            <a:pPr lvl="1" algn="r" rtl="1"/>
            <a:r>
              <a:rPr lang="he-IL" dirty="0" smtClean="0"/>
              <a:t>תקופת הוירמיה הקצרה מצמצת את חלון הזמנים בו ניתן לאתר בדגימה את חומצות הגרעין הנגיפיות.</a:t>
            </a:r>
          </a:p>
          <a:p>
            <a:pPr marL="0" indent="0" algn="r" rtl="1">
              <a:buNone/>
            </a:pPr>
            <a:r>
              <a:rPr lang="he-IL" dirty="0" smtClean="0"/>
              <a:t>בשל חלון הזמנים המצומצם שלהן, השיטות המולקולריות מבוצעות לרוב כתוספת לשיטות הסרולוגיות.</a:t>
            </a:r>
            <a:endParaRPr lang="he-IL" dirty="0"/>
          </a:p>
          <a:p>
            <a:pPr marL="0" indent="0" algn="r" rtl="1">
              <a:buNone/>
            </a:pP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55373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שיטות אבחון סרולוגיות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en-US" b="1" dirty="0" smtClean="0"/>
              <a:t>MAC-ELISA</a:t>
            </a:r>
            <a:r>
              <a:rPr lang="en-US" b="1" dirty="0"/>
              <a:t> </a:t>
            </a:r>
            <a:r>
              <a:rPr lang="en-US" b="1" dirty="0" smtClean="0"/>
              <a:t>.3</a:t>
            </a:r>
            <a:r>
              <a:rPr lang="he-IL" dirty="0" smtClean="0"/>
              <a:t> </a:t>
            </a:r>
            <a:r>
              <a:rPr lang="he-IL" dirty="0"/>
              <a:t>(</a:t>
            </a:r>
            <a:r>
              <a:rPr lang="en-US" dirty="0"/>
              <a:t>IgM antibody-capture enzyme-linked immunosorbent assay</a:t>
            </a:r>
            <a:r>
              <a:rPr lang="he-IL" dirty="0" smtClean="0"/>
              <a:t>) הינה שיטת האבחון הנפוצה כיום. מבוססת </a:t>
            </a:r>
            <a:r>
              <a:rPr lang="he-IL" dirty="0"/>
              <a:t>על איתור </a:t>
            </a:r>
            <a:r>
              <a:rPr lang="he-IL" dirty="0" smtClean="0"/>
              <a:t>נוגדני</a:t>
            </a:r>
            <a:r>
              <a:rPr lang="en-US" dirty="0" smtClean="0"/>
              <a:t> IgM </a:t>
            </a:r>
            <a:r>
              <a:rPr lang="he-IL" dirty="0" smtClean="0"/>
              <a:t>בסרום </a:t>
            </a:r>
            <a:r>
              <a:rPr lang="he-IL" dirty="0"/>
              <a:t>או ב-</a:t>
            </a:r>
            <a:r>
              <a:rPr lang="en-US" dirty="0"/>
              <a:t>.CSF </a:t>
            </a:r>
            <a:endParaRPr lang="he-IL" dirty="0" smtClean="0"/>
          </a:p>
          <a:p>
            <a:pPr lvl="1" algn="r" rtl="1"/>
            <a:r>
              <a:rPr lang="he-IL" dirty="0"/>
              <a:t>במסגרת </a:t>
            </a:r>
            <a:r>
              <a:rPr lang="he-IL" dirty="0" smtClean="0"/>
              <a:t>אחד המחקר 58</a:t>
            </a:r>
            <a:r>
              <a:rPr lang="he-IL" dirty="0"/>
              <a:t>% </a:t>
            </a:r>
            <a:r>
              <a:rPr lang="he-IL" dirty="0" smtClean="0"/>
              <a:t>בלבד מדגימות חולים זוהו </a:t>
            </a:r>
            <a:r>
              <a:rPr lang="he-IL" dirty="0"/>
              <a:t>כחיוביות על ידי </a:t>
            </a:r>
            <a:r>
              <a:rPr lang="en-US" b="1" dirty="0"/>
              <a:t>MAC-ELISA</a:t>
            </a:r>
            <a:r>
              <a:rPr lang="he-IL" b="1" dirty="0"/>
              <a:t> </a:t>
            </a:r>
            <a:r>
              <a:rPr lang="he-IL" dirty="0"/>
              <a:t>ו-94% זוהו על ידי שילוב שיטה זו ושיטות מולקולריות.</a:t>
            </a:r>
            <a:endParaRPr lang="he-IL" b="1" dirty="0"/>
          </a:p>
          <a:p>
            <a:pPr lvl="1" algn="r" rtl="1"/>
            <a:r>
              <a:rPr lang="he-IL" dirty="0"/>
              <a:t>תוצאה חיובית שגויה (</a:t>
            </a:r>
            <a:r>
              <a:rPr lang="en-US" dirty="0"/>
              <a:t>false positive</a:t>
            </a:r>
            <a:r>
              <a:rPr lang="he-IL" dirty="0"/>
              <a:t>) </a:t>
            </a:r>
            <a:r>
              <a:rPr lang="he-IL" dirty="0" smtClean="0"/>
              <a:t>עשויה להתקבל מתגובה </a:t>
            </a:r>
            <a:r>
              <a:rPr lang="he-IL" dirty="0"/>
              <a:t>צולבת של נוגדנים אשר נוצרו </a:t>
            </a:r>
            <a:r>
              <a:rPr lang="he-IL" dirty="0" smtClean="0"/>
              <a:t>כתוצאה מחיסון/ הדבקה בנגיף אחר מסוג </a:t>
            </a:r>
            <a:r>
              <a:rPr lang="en-US" dirty="0" err="1" smtClean="0"/>
              <a:t>Flavivirus</a:t>
            </a:r>
            <a:r>
              <a:rPr lang="he-IL" dirty="0" smtClean="0"/>
              <a:t>.</a:t>
            </a:r>
          </a:p>
          <a:p>
            <a:pPr lvl="1" algn="r" rtl="1"/>
            <a:r>
              <a:rPr lang="he-IL" b="1" dirty="0" smtClean="0"/>
              <a:t>קיים קושי בהבחנה בין הדבקה אקוטית והדבקה היסטורית- </a:t>
            </a:r>
            <a:r>
              <a:rPr lang="he-IL" b="1" dirty="0"/>
              <a:t>נוגדני </a:t>
            </a:r>
            <a:r>
              <a:rPr lang="en-US" b="1" dirty="0"/>
              <a:t>IgM</a:t>
            </a:r>
            <a:r>
              <a:rPr lang="he-IL" b="1" dirty="0"/>
              <a:t> עשויים להימצא בדם אף יותר משנה לאחר </a:t>
            </a:r>
            <a:r>
              <a:rPr lang="he-IL" b="1" dirty="0" smtClean="0"/>
              <a:t>ההדבקה.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213123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שיטות אבחון </a:t>
            </a:r>
            <a:r>
              <a:rPr lang="he-IL" dirty="0" smtClean="0"/>
              <a:t>סרולוגיות- המשך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6940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he-IL" dirty="0" smtClean="0"/>
              <a:t>4. </a:t>
            </a:r>
            <a:r>
              <a:rPr lang="en-US" b="1" dirty="0" smtClean="0"/>
              <a:t>PRNT</a:t>
            </a:r>
            <a:r>
              <a:rPr lang="en-US" dirty="0" smtClean="0"/>
              <a:t> </a:t>
            </a:r>
            <a:r>
              <a:rPr lang="he-IL" dirty="0" smtClean="0"/>
              <a:t> </a:t>
            </a:r>
            <a:r>
              <a:rPr lang="he-IL" dirty="0"/>
              <a:t>(</a:t>
            </a:r>
            <a:r>
              <a:rPr lang="en-US" dirty="0"/>
              <a:t>Plaque Reduction Neutralization Test</a:t>
            </a:r>
            <a:r>
              <a:rPr lang="he-IL" dirty="0" smtClean="0"/>
              <a:t>) הינה שיטת אבחון משלימה ל-</a:t>
            </a:r>
            <a:r>
              <a:rPr lang="en-US" dirty="0" smtClean="0"/>
              <a:t>MAC-ELISA</a:t>
            </a:r>
            <a:r>
              <a:rPr lang="he-IL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מבוססת על נטרול נגיפים על ידי נוגדני הדגימה, המתבטא בהפחתה במספר המוקדים הנוצרים בתרבית תאים רגישים. </a:t>
            </a:r>
          </a:p>
          <a:p>
            <a:pPr lvl="1" algn="r" rtl="1"/>
            <a:r>
              <a:rPr lang="he-IL" dirty="0" smtClean="0"/>
              <a:t>השיטה בעלת </a:t>
            </a:r>
            <a:r>
              <a:rPr lang="he-IL" dirty="0"/>
              <a:t>רגישות גבוהה ומאפשרת איתור נוגדנים גם כאשר ריכוזם וכושר הקישור שלהם </a:t>
            </a:r>
            <a:r>
              <a:rPr lang="he-IL" dirty="0" smtClean="0"/>
              <a:t>נמוכים ("תקן הזהב" לאיתור נוגדנים).</a:t>
            </a:r>
          </a:p>
          <a:p>
            <a:pPr lvl="1" algn="r" rtl="1"/>
            <a:r>
              <a:rPr lang="he-IL" dirty="0" smtClean="0"/>
              <a:t>האבחון דורש זמן רב-מבוצעת השוואה בין דגימות שנלקחו בהפרש של שבועיים והופעת המוקדים מתרחשת מספר ימים לאחר הדבקת התאים.</a:t>
            </a:r>
          </a:p>
          <a:p>
            <a:pPr lvl="1" algn="r" rtl="1"/>
            <a:r>
              <a:rPr lang="he-IL" dirty="0" smtClean="0"/>
              <a:t> שימוש </a:t>
            </a:r>
            <a:r>
              <a:rPr lang="he-IL" dirty="0"/>
              <a:t>בתרביות תאים דורש שמירה על רמות בטיחות וסטריליות גבוהות הקיימות רק במתקני מחקר ומעבדות ספציפיות. </a:t>
            </a:r>
          </a:p>
          <a:p>
            <a:pPr lvl="1"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4431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תהליך האבחון כיום</a:t>
            </a:r>
            <a:endParaRPr lang="he-IL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4766550"/>
              </p:ext>
            </p:extLst>
          </p:nvPr>
        </p:nvGraphicFramePr>
        <p:xfrm>
          <a:off x="2494071" y="1569307"/>
          <a:ext cx="8915400" cy="4305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844746" y="1569307"/>
            <a:ext cx="186587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/>
              <a:t>MAC-ELISA</a:t>
            </a:r>
            <a:endParaRPr lang="he-IL"/>
          </a:p>
        </p:txBody>
      </p:sp>
      <p:sp>
        <p:nvSpPr>
          <p:cNvPr id="7" name="Rounded Rectangle 6"/>
          <p:cNvSpPr/>
          <p:nvPr/>
        </p:nvSpPr>
        <p:spPr>
          <a:xfrm>
            <a:off x="7710616" y="3264843"/>
            <a:ext cx="1865870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אינו חולה ב-</a:t>
            </a:r>
            <a:r>
              <a:rPr lang="en-US" dirty="0" smtClean="0"/>
              <a:t>WNV</a:t>
            </a:r>
            <a:endParaRPr lang="he-IL" dirty="0"/>
          </a:p>
        </p:txBody>
      </p:sp>
      <p:sp>
        <p:nvSpPr>
          <p:cNvPr id="8" name="Rounded Rectangle 7"/>
          <p:cNvSpPr/>
          <p:nvPr/>
        </p:nvSpPr>
        <p:spPr>
          <a:xfrm>
            <a:off x="3978876" y="3264843"/>
            <a:ext cx="1865870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/>
              <a:t>PRNT</a:t>
            </a:r>
            <a:endParaRPr lang="he-IL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202195" y="2483707"/>
            <a:ext cx="543697" cy="6596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809470" y="2471800"/>
            <a:ext cx="494034" cy="6834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053544" y="2568102"/>
            <a:ext cx="69762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/>
              <a:t>שלילי</a:t>
            </a:r>
            <a:endParaRPr lang="he-IL" dirty="0"/>
          </a:p>
        </p:txBody>
      </p:sp>
      <p:sp>
        <p:nvSpPr>
          <p:cNvPr id="14" name="TextBox 13"/>
          <p:cNvSpPr txBox="1"/>
          <p:nvPr/>
        </p:nvSpPr>
        <p:spPr>
          <a:xfrm>
            <a:off x="4879831" y="2565313"/>
            <a:ext cx="64472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/>
              <a:t>חיובי</a:t>
            </a:r>
            <a:endParaRPr lang="he-IL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978876" y="4294487"/>
            <a:ext cx="543697" cy="6596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61371" y="4439635"/>
            <a:ext cx="64472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/>
              <a:t>חיובי</a:t>
            </a:r>
            <a:endParaRPr lang="he-IL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350712" y="4294487"/>
            <a:ext cx="494034" cy="6834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658564" y="4439635"/>
            <a:ext cx="69762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/>
              <a:t>שלילי</a:t>
            </a:r>
            <a:endParaRPr lang="he-IL" dirty="0"/>
          </a:p>
        </p:txBody>
      </p:sp>
      <p:sp>
        <p:nvSpPr>
          <p:cNvPr id="19" name="Rounded Rectangle 18"/>
          <p:cNvSpPr/>
          <p:nvPr/>
        </p:nvSpPr>
        <p:spPr>
          <a:xfrm>
            <a:off x="2278446" y="5099264"/>
            <a:ext cx="1865870" cy="9144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WNV-</a:t>
            </a:r>
            <a:r>
              <a:rPr lang="he-IL" dirty="0" smtClean="0"/>
              <a:t>חולה ב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הדבקה אקוטית</a:t>
            </a:r>
            <a:endParaRPr lang="he-IL" dirty="0"/>
          </a:p>
        </p:txBody>
      </p:sp>
      <p:sp>
        <p:nvSpPr>
          <p:cNvPr id="20" name="Rounded Rectangle 19"/>
          <p:cNvSpPr/>
          <p:nvPr/>
        </p:nvSpPr>
        <p:spPr>
          <a:xfrm>
            <a:off x="5524559" y="5099264"/>
            <a:ext cx="1865870" cy="9144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אינו חולה ב-</a:t>
            </a:r>
            <a:r>
              <a:rPr lang="en-US" dirty="0"/>
              <a:t>WNV</a:t>
            </a:r>
            <a:endParaRPr lang="he-IL" dirty="0"/>
          </a:p>
          <a:p>
            <a:pPr algn="ctr"/>
            <a:r>
              <a:rPr lang="he-IL" dirty="0" smtClean="0"/>
              <a:t>הדבקה היסטורית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756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IgG Avidity test</a:t>
            </a:r>
            <a:br>
              <a:rPr lang="en-US" b="1" dirty="0"/>
            </a:b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dirty="0"/>
              <a:t>שיטה סרולוגית המתבססת על בחינת עוצמת קישור נוגדני </a:t>
            </a:r>
            <a:r>
              <a:rPr lang="en-US" dirty="0"/>
              <a:t>IgG</a:t>
            </a:r>
            <a:r>
              <a:rPr lang="he-IL" dirty="0"/>
              <a:t> שבדגימה לאנטיגנים של </a:t>
            </a:r>
            <a:r>
              <a:rPr lang="he-IL" dirty="0" smtClean="0"/>
              <a:t>הנגיף. </a:t>
            </a:r>
            <a:endParaRPr lang="he-IL" dirty="0"/>
          </a:p>
          <a:p>
            <a:pPr marL="0" indent="0" algn="r" rtl="1">
              <a:buNone/>
            </a:pPr>
            <a:r>
              <a:rPr lang="he-IL" dirty="0" smtClean="0"/>
              <a:t>העקרון מאחורי השיטה הוא </a:t>
            </a:r>
            <a:r>
              <a:rPr lang="he-IL" dirty="0"/>
              <a:t>השינוי בזיקת נוגדני </a:t>
            </a:r>
            <a:r>
              <a:rPr lang="en-US" dirty="0"/>
              <a:t>IgG</a:t>
            </a:r>
            <a:r>
              <a:rPr lang="he-IL" dirty="0"/>
              <a:t> לנגיף כתלות בזמן שחלף ממועד </a:t>
            </a:r>
            <a:r>
              <a:rPr lang="he-IL" dirty="0" smtClean="0"/>
              <a:t>ממועד ההדבקה:</a:t>
            </a:r>
          </a:p>
          <a:p>
            <a:pPr lvl="1" algn="r" rtl="1"/>
            <a:r>
              <a:rPr lang="he-IL" dirty="0"/>
              <a:t>בשלבי ההדבקה הראשוניים הנוגדנים נוצרים באופן לא ייחודי כנגד מגוון רחב של </a:t>
            </a:r>
            <a:r>
              <a:rPr lang="he-IL" dirty="0" smtClean="0"/>
              <a:t>אפיטופים וזיקתם לנגיף נמוכה -</a:t>
            </a:r>
            <a:r>
              <a:rPr lang="en-US" b="1" dirty="0" smtClean="0"/>
              <a:t>low avidity</a:t>
            </a:r>
            <a:r>
              <a:rPr lang="he-IL" dirty="0" smtClean="0"/>
              <a:t>.</a:t>
            </a:r>
          </a:p>
          <a:p>
            <a:pPr lvl="1" algn="r" rtl="1"/>
            <a:r>
              <a:rPr lang="he-IL" dirty="0"/>
              <a:t>חשיפה ממושכת לאנטיגנים הנגיפיים משרה חלוקה מוגברת של תאי </a:t>
            </a:r>
            <a:r>
              <a:rPr lang="en-US" dirty="0" smtClean="0"/>
              <a:t>B</a:t>
            </a:r>
            <a:r>
              <a:rPr lang="he-IL" dirty="0" smtClean="0"/>
              <a:t> המזהים </a:t>
            </a:r>
            <a:r>
              <a:rPr lang="he-IL" dirty="0"/>
              <a:t>אפיטופים המצויים </a:t>
            </a:r>
            <a:r>
              <a:rPr lang="he-IL" dirty="0" smtClean="0"/>
              <a:t>עליהם (תיאוריית ברירת השבטים).</a:t>
            </a:r>
          </a:p>
          <a:p>
            <a:pPr lvl="1" algn="r" rtl="1"/>
            <a:r>
              <a:rPr lang="he-IL" dirty="0"/>
              <a:t>ייחודיות תערובת </a:t>
            </a:r>
            <a:r>
              <a:rPr lang="he-IL" dirty="0" smtClean="0"/>
              <a:t>נוגדני ה-</a:t>
            </a:r>
            <a:r>
              <a:rPr lang="en-US" dirty="0"/>
              <a:t> IgG</a:t>
            </a:r>
            <a:r>
              <a:rPr lang="he-IL" dirty="0" smtClean="0"/>
              <a:t> בדם </a:t>
            </a:r>
            <a:r>
              <a:rPr lang="he-IL" dirty="0"/>
              <a:t>עולה, כך שהם בעלי יכולת קשירה מוגברת אל </a:t>
            </a:r>
            <a:r>
              <a:rPr lang="he-IL" dirty="0" smtClean="0"/>
              <a:t>הנגיף- </a:t>
            </a:r>
            <a:r>
              <a:rPr lang="en-US" dirty="0" smtClean="0"/>
              <a:t>. </a:t>
            </a:r>
            <a:r>
              <a:rPr lang="en-US" b="1" dirty="0" smtClean="0"/>
              <a:t>high avidity</a:t>
            </a:r>
            <a:r>
              <a:rPr lang="he-IL" dirty="0"/>
              <a:t/>
            </a:r>
            <a:br>
              <a:rPr lang="he-IL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0950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שלבי השיטה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9046" y="1692876"/>
            <a:ext cx="9075566" cy="4218346"/>
          </a:xfrm>
        </p:spPr>
        <p:txBody>
          <a:bodyPr>
            <a:normAutofit fontScale="92500" lnSpcReduction="10000"/>
          </a:bodyPr>
          <a:lstStyle/>
          <a:p>
            <a:pPr marL="514350" indent="-514350" algn="r" rtl="1">
              <a:buAutoNum type="arabicPeriod"/>
            </a:pPr>
            <a:r>
              <a:rPr lang="he-IL" dirty="0" smtClean="0"/>
              <a:t>מהילת </a:t>
            </a:r>
            <a:r>
              <a:rPr lang="he-IL" dirty="0"/>
              <a:t>הדגימה </a:t>
            </a:r>
            <a:r>
              <a:rPr lang="he-IL" dirty="0" smtClean="0"/>
              <a:t>בבופר והדגרתה במשך שעה בתוך פלטת באריות </a:t>
            </a:r>
            <a:r>
              <a:rPr lang="he-IL" dirty="0"/>
              <a:t>שחלבוני הנגיף ספוחים לדפנותיהן </a:t>
            </a:r>
            <a:r>
              <a:rPr lang="he-IL" dirty="0" smtClean="0"/>
              <a:t>הפנימיות (2 באריות עבור כל דגימה).</a:t>
            </a:r>
            <a:r>
              <a:rPr lang="en-US" b="1" dirty="0"/>
              <a:t/>
            </a:r>
            <a:br>
              <a:rPr lang="en-US" b="1" dirty="0"/>
            </a:br>
            <a:r>
              <a:rPr lang="he-IL" b="1" dirty="0" smtClean="0"/>
              <a:t>נוגדני </a:t>
            </a:r>
            <a:r>
              <a:rPr lang="en-US" b="1" dirty="0" smtClean="0"/>
              <a:t>IgG</a:t>
            </a:r>
            <a:r>
              <a:rPr lang="he-IL" b="1" dirty="0" smtClean="0"/>
              <a:t> המצויים בדגימה נקשרים לחלבונים בדופן הבארית.</a:t>
            </a:r>
          </a:p>
          <a:p>
            <a:pPr marL="514350" indent="-514350" algn="r" rtl="1">
              <a:buAutoNum type="arabicPeriod"/>
            </a:pPr>
            <a:endParaRPr lang="he-IL" b="1" dirty="0" smtClean="0"/>
          </a:p>
          <a:p>
            <a:pPr marL="514350" indent="-514350" algn="r" rtl="1">
              <a:buAutoNum type="arabicPeriod"/>
            </a:pPr>
            <a:r>
              <a:rPr lang="he-IL" dirty="0" smtClean="0"/>
              <a:t>הוספת </a:t>
            </a:r>
            <a:r>
              <a:rPr lang="he-IL" dirty="0"/>
              <a:t>בופר </a:t>
            </a:r>
            <a:r>
              <a:rPr lang="en-US" dirty="0" smtClean="0"/>
              <a:t>PBS</a:t>
            </a:r>
            <a:r>
              <a:rPr lang="he-IL" dirty="0" smtClean="0"/>
              <a:t> לבארית אחת ותמיסת </a:t>
            </a:r>
            <a:r>
              <a:rPr lang="he-IL" dirty="0"/>
              <a:t>אוריאה בריכוז </a:t>
            </a:r>
            <a:r>
              <a:rPr lang="en-US" dirty="0" smtClean="0"/>
              <a:t>6M</a:t>
            </a:r>
            <a:r>
              <a:rPr lang="he-IL" dirty="0" smtClean="0"/>
              <a:t> לבארית השניה. שתי התמיסות עוברות הדגרה בת 10 דקות.</a:t>
            </a:r>
            <a:r>
              <a:rPr lang="en-US" dirty="0"/>
              <a:t/>
            </a:r>
            <a:br>
              <a:rPr lang="en-US" dirty="0"/>
            </a:br>
            <a:r>
              <a:rPr lang="he-IL" b="1" dirty="0" smtClean="0"/>
              <a:t>תמיסת האוריאה מביאה לדנטורציה של הנוגדנים ומחלישה את זיקתם לחלבוני הנגיף.</a:t>
            </a:r>
          </a:p>
          <a:p>
            <a:pPr marL="514350" indent="-514350" algn="r" rtl="1">
              <a:buAutoNum type="arabicPeriod"/>
            </a:pPr>
            <a:endParaRPr lang="he-IL" dirty="0" smtClean="0"/>
          </a:p>
        </p:txBody>
      </p:sp>
      <p:sp>
        <p:nvSpPr>
          <p:cNvPr id="4" name="Down Arrow 3"/>
          <p:cNvSpPr/>
          <p:nvPr/>
        </p:nvSpPr>
        <p:spPr>
          <a:xfrm>
            <a:off x="7498304" y="3462095"/>
            <a:ext cx="620085" cy="6799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6503585" y="3462095"/>
            <a:ext cx="198943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 smtClean="0"/>
              <a:t>שטיפה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08230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שלבי השיטה- המשך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569308"/>
            <a:ext cx="10937789" cy="4607655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he-IL" dirty="0" smtClean="0"/>
              <a:t>3. הדגרת </a:t>
            </a:r>
            <a:r>
              <a:rPr lang="he-IL" dirty="0"/>
              <a:t>הבאריות במשך 30 דקות עם תמיסת קוניוגט המכילה נוגדן שניוני הקשור אל האנזים</a:t>
            </a:r>
            <a:r>
              <a:rPr lang="en-US" dirty="0"/>
              <a:t>HRP </a:t>
            </a:r>
            <a:r>
              <a:rPr lang="he-IL" dirty="0"/>
              <a:t> (</a:t>
            </a:r>
            <a:r>
              <a:rPr lang="en-US" dirty="0"/>
              <a:t>Horseradish Peroxidase</a:t>
            </a:r>
            <a:r>
              <a:rPr lang="he-IL" dirty="0" smtClean="0"/>
              <a:t>).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b="1" dirty="0" smtClean="0"/>
              <a:t>הנוגדן השניוני נקשר ל</a:t>
            </a:r>
            <a:r>
              <a:rPr lang="he-IL" b="1" dirty="0"/>
              <a:t>מקטעי </a:t>
            </a:r>
            <a:r>
              <a:rPr lang="he-IL" b="1" dirty="0" smtClean="0"/>
              <a:t>ה-</a:t>
            </a:r>
            <a:r>
              <a:rPr lang="en-US" b="1" dirty="0"/>
              <a:t> </a:t>
            </a:r>
            <a:r>
              <a:rPr lang="en-US" b="1" dirty="0" smtClean="0"/>
              <a:t>Fc</a:t>
            </a:r>
            <a:r>
              <a:rPr lang="he-IL" b="1" dirty="0" smtClean="0"/>
              <a:t>של נוגדני הדגימה הקשורים לדופן הבארית.</a:t>
            </a:r>
          </a:p>
          <a:p>
            <a:pPr marL="0" indent="0" algn="r" rtl="1">
              <a:buNone/>
            </a:pPr>
            <a:endParaRPr lang="he-IL" b="1" dirty="0" smtClean="0"/>
          </a:p>
          <a:p>
            <a:pPr marL="0" indent="0" algn="r" rtl="1">
              <a:buNone/>
            </a:pPr>
            <a:r>
              <a:rPr lang="he-IL" dirty="0" smtClean="0"/>
              <a:t>4. הוספת </a:t>
            </a:r>
            <a:r>
              <a:rPr lang="he-IL" dirty="0"/>
              <a:t>תמיסת סובסטרט (</a:t>
            </a:r>
            <a:r>
              <a:rPr lang="en-US" dirty="0" err="1"/>
              <a:t>Tetramethylbenzidine</a:t>
            </a:r>
            <a:r>
              <a:rPr lang="he-IL" dirty="0"/>
              <a:t>) </a:t>
            </a:r>
            <a:r>
              <a:rPr lang="he-IL" dirty="0" smtClean="0"/>
              <a:t>והדגרה בחושך </a:t>
            </a:r>
            <a:r>
              <a:rPr lang="he-IL" dirty="0"/>
              <a:t>למשך 10 </a:t>
            </a:r>
            <a:r>
              <a:rPr lang="he-IL" dirty="0" smtClean="0"/>
              <a:t>דקות.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b="1" dirty="0" smtClean="0"/>
              <a:t>קשירת </a:t>
            </a:r>
            <a:r>
              <a:rPr lang="en-US" b="1" dirty="0"/>
              <a:t>TMB</a:t>
            </a:r>
            <a:r>
              <a:rPr lang="he-IL" b="1" dirty="0"/>
              <a:t> ל-</a:t>
            </a:r>
            <a:r>
              <a:rPr lang="en-US" b="1" dirty="0"/>
              <a:t>HRP</a:t>
            </a:r>
            <a:r>
              <a:rPr lang="he-IL" b="1" dirty="0"/>
              <a:t> שעל הנוגדן השניוני יוצרת תגובת צבע רגישה </a:t>
            </a:r>
            <a:r>
              <a:rPr lang="he-IL" b="1" dirty="0" smtClean="0"/>
              <a:t>לאור.</a:t>
            </a:r>
            <a:endParaRPr lang="he-IL" b="1" dirty="0"/>
          </a:p>
          <a:p>
            <a:pPr marL="0" indent="0" algn="r" rtl="1">
              <a:buNone/>
            </a:pPr>
            <a:r>
              <a:rPr lang="he-IL" dirty="0" smtClean="0"/>
              <a:t>5. הפסקת הריאקציה על ידי הוספת </a:t>
            </a:r>
            <a:r>
              <a:rPr lang="he-IL" dirty="0"/>
              <a:t>תמיסת עצירה המכילה חומצה גופרתית בריכוז </a:t>
            </a:r>
            <a:r>
              <a:rPr lang="en-US" dirty="0"/>
              <a:t>1M</a:t>
            </a:r>
            <a:r>
              <a:rPr lang="he-IL" dirty="0" smtClean="0"/>
              <a:t>.</a:t>
            </a:r>
          </a:p>
          <a:p>
            <a:pPr marL="0" indent="0" algn="r" rtl="1">
              <a:buNone/>
            </a:pPr>
            <a:r>
              <a:rPr lang="he-IL" dirty="0" smtClean="0"/>
              <a:t>6. קריאת בליעת התמיסה בספקטרופוטומטר.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6054049" y="2793391"/>
            <a:ext cx="198943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 smtClean="0"/>
              <a:t>שטיפה</a:t>
            </a:r>
            <a:endParaRPr lang="he-IL" sz="2400" dirty="0"/>
          </a:p>
        </p:txBody>
      </p:sp>
      <p:sp>
        <p:nvSpPr>
          <p:cNvPr id="6" name="Down Arrow 5"/>
          <p:cNvSpPr/>
          <p:nvPr/>
        </p:nvSpPr>
        <p:spPr>
          <a:xfrm>
            <a:off x="7048768" y="2706131"/>
            <a:ext cx="587708" cy="636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590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דגימות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86" y="1619794"/>
            <a:ext cx="10198326" cy="42914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e-IL" dirty="0" smtClean="0"/>
              <a:t>הניסוי כלל בדיקת 221 </a:t>
            </a:r>
            <a:r>
              <a:rPr lang="he-IL" dirty="0"/>
              <a:t>דגימות סרום שהתקבלו בין השנים </a:t>
            </a:r>
            <a:r>
              <a:rPr lang="he-IL" dirty="0" smtClean="0"/>
              <a:t>2013-2016 לצרכי </a:t>
            </a:r>
            <a:r>
              <a:rPr lang="he-IL" dirty="0"/>
              <a:t>אבחון הדבקה </a:t>
            </a:r>
            <a:r>
              <a:rPr lang="he-IL" dirty="0" smtClean="0"/>
              <a:t>ב-</a:t>
            </a:r>
            <a:r>
              <a:rPr lang="en-US" dirty="0" smtClean="0"/>
              <a:t>.WNV</a:t>
            </a:r>
            <a:r>
              <a:rPr lang="he-IL" dirty="0" smtClean="0"/>
              <a:t> האבחון הקליני של דגימות אלו באמצעות שיטות סרולוגיות המהוות את "תוצאות האמת".</a:t>
            </a:r>
          </a:p>
          <a:p>
            <a:r>
              <a:rPr lang="he-IL" dirty="0" smtClean="0"/>
              <a:t>131 </a:t>
            </a:r>
            <a:r>
              <a:rPr lang="he-IL" dirty="0"/>
              <a:t>דגימות </a:t>
            </a:r>
            <a:r>
              <a:rPr lang="he-IL" dirty="0" smtClean="0"/>
              <a:t>הוגדרו </a:t>
            </a:r>
            <a:r>
              <a:rPr lang="he-IL" dirty="0"/>
              <a:t>באמצעות שיטות סרולוגיות כחיוביות עבור נוגדני </a:t>
            </a:r>
            <a:r>
              <a:rPr lang="en-US" dirty="0"/>
              <a:t>IgG</a:t>
            </a:r>
            <a:r>
              <a:rPr lang="he-IL" dirty="0"/>
              <a:t> ושליליות עבור נוגדני </a:t>
            </a:r>
            <a:r>
              <a:rPr lang="en-US" dirty="0" smtClean="0"/>
              <a:t>IgM</a:t>
            </a:r>
            <a:r>
              <a:rPr lang="he-IL" dirty="0" smtClean="0"/>
              <a:t>- "הדבקת עבר"</a:t>
            </a:r>
          </a:p>
          <a:p>
            <a:r>
              <a:rPr lang="he-IL" dirty="0"/>
              <a:t>90 דגימות </a:t>
            </a:r>
            <a:r>
              <a:rPr lang="he-IL" dirty="0" smtClean="0"/>
              <a:t>הוגדרו </a:t>
            </a:r>
            <a:r>
              <a:rPr lang="he-IL" dirty="0"/>
              <a:t>באמצעות שיטות סרולוגיות כחיוביות עבור נוגדני </a:t>
            </a:r>
            <a:r>
              <a:rPr lang="en-US" dirty="0" smtClean="0"/>
              <a:t>IgM</a:t>
            </a:r>
            <a:r>
              <a:rPr lang="he-IL" dirty="0" smtClean="0"/>
              <a:t> -"הדבקה </a:t>
            </a:r>
            <a:r>
              <a:rPr lang="he-IL" dirty="0"/>
              <a:t>אקוטית</a:t>
            </a:r>
            <a:r>
              <a:rPr lang="he-IL" dirty="0" smtClean="0"/>
              <a:t>".</a:t>
            </a:r>
          </a:p>
          <a:p>
            <a:r>
              <a:rPr lang="he-IL" dirty="0" smtClean="0"/>
              <a:t>53 מדגימות ההדבקה האקוטית אובחנו ככאלה גם באמצעות שיטות אבחון נוספות -"הדבקה וודאית".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91703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תוצאות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341" y="1264555"/>
            <a:ext cx="11405758" cy="3777622"/>
          </a:xfrm>
        </p:spPr>
        <p:txBody>
          <a:bodyPr/>
          <a:lstStyle/>
          <a:p>
            <a:pPr marL="0" indent="0" algn="r" rtl="1">
              <a:buNone/>
            </a:pPr>
            <a:r>
              <a:rPr lang="he-IL" b="1" dirty="0" smtClean="0"/>
              <a:t>מדד זיקה יחסי (</a:t>
            </a:r>
            <a:r>
              <a:rPr lang="en-US" b="1" dirty="0" smtClean="0"/>
              <a:t>RAI</a:t>
            </a:r>
            <a:r>
              <a:rPr lang="he-IL" b="1" dirty="0" smtClean="0"/>
              <a:t>): </a:t>
            </a:r>
            <a:r>
              <a:rPr lang="he-IL" dirty="0"/>
              <a:t>היחס </a:t>
            </a:r>
            <a:r>
              <a:rPr lang="he-IL" dirty="0" smtClean="0"/>
              <a:t>שבין </a:t>
            </a:r>
            <a:r>
              <a:rPr lang="he-IL" dirty="0"/>
              <a:t>עוצמת הצבע בבארית אשר הודגרה עם תמיסת אוריאה לבין עוצמת הצבע בבארית שהודגרה עם </a:t>
            </a:r>
            <a:r>
              <a:rPr lang="en-US" dirty="0" smtClean="0"/>
              <a:t>PBS</a:t>
            </a:r>
            <a:r>
              <a:rPr lang="he-IL" dirty="0" smtClean="0"/>
              <a:t>.</a:t>
            </a:r>
          </a:p>
          <a:p>
            <a:pPr marL="0" indent="0" algn="r" rtl="1">
              <a:buNone/>
            </a:pPr>
            <a:endParaRPr lang="he-IL" b="1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751232397"/>
              </p:ext>
            </p:extLst>
          </p:nvPr>
        </p:nvGraphicFramePr>
        <p:xfrm>
          <a:off x="731294" y="1664818"/>
          <a:ext cx="2858287" cy="2430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874027"/>
              </p:ext>
            </p:extLst>
          </p:nvPr>
        </p:nvGraphicFramePr>
        <p:xfrm>
          <a:off x="3255880" y="2379424"/>
          <a:ext cx="8915401" cy="167168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068636">
                  <a:extLst>
                    <a:ext uri="{9D8B030D-6E8A-4147-A177-3AD203B41FA5}">
                      <a16:colId xmlns:a16="http://schemas.microsoft.com/office/drawing/2014/main" val="3074842491"/>
                    </a:ext>
                  </a:extLst>
                </a:gridCol>
                <a:gridCol w="1342103">
                  <a:extLst>
                    <a:ext uri="{9D8B030D-6E8A-4147-A177-3AD203B41FA5}">
                      <a16:colId xmlns:a16="http://schemas.microsoft.com/office/drawing/2014/main" val="2933137720"/>
                    </a:ext>
                  </a:extLst>
                </a:gridCol>
                <a:gridCol w="1799303">
                  <a:extLst>
                    <a:ext uri="{9D8B030D-6E8A-4147-A177-3AD203B41FA5}">
                      <a16:colId xmlns:a16="http://schemas.microsoft.com/office/drawing/2014/main" val="2185763858"/>
                    </a:ext>
                  </a:extLst>
                </a:gridCol>
                <a:gridCol w="1767151">
                  <a:extLst>
                    <a:ext uri="{9D8B030D-6E8A-4147-A177-3AD203B41FA5}">
                      <a16:colId xmlns:a16="http://schemas.microsoft.com/office/drawing/2014/main" val="405851348"/>
                    </a:ext>
                  </a:extLst>
                </a:gridCol>
                <a:gridCol w="1938208">
                  <a:extLst>
                    <a:ext uri="{9D8B030D-6E8A-4147-A177-3AD203B41FA5}">
                      <a16:colId xmlns:a16="http://schemas.microsoft.com/office/drawing/2014/main" val="2698521230"/>
                    </a:ext>
                  </a:extLst>
                </a:gridCol>
              </a:tblGrid>
              <a:tr h="269603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IgG positive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IgM positive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286709"/>
                  </a:ext>
                </a:extLst>
              </a:tr>
              <a:tr h="269603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relative avidity index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מספר דגימות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אחוז מכלל הדגימות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מספר דגימות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אחוז מכלל הדגימות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extLst>
                  <a:ext uri="{0D108BD9-81ED-4DB2-BD59-A6C34878D82A}">
                    <a16:rowId xmlns:a16="http://schemas.microsoft.com/office/drawing/2014/main" val="1584227802"/>
                  </a:ext>
                </a:extLst>
              </a:tr>
              <a:tr h="269603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&gt;60%- </a:t>
                      </a:r>
                      <a:r>
                        <a:rPr lang="he-IL" sz="1400">
                          <a:effectLst/>
                        </a:rPr>
                        <a:t>גבוה</a:t>
                      </a:r>
                      <a:r>
                        <a:rPr lang="en-US" sz="1400">
                          <a:effectLst/>
                        </a:rPr>
                        <a:t> RAI </a:t>
                      </a:r>
                      <a:r>
                        <a:rPr lang="he-IL" sz="1400">
                          <a:effectLst/>
                        </a:rPr>
                        <a:t>ערך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98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75%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13%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489109"/>
                  </a:ext>
                </a:extLst>
              </a:tr>
              <a:tr h="269603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40-60%- </a:t>
                      </a:r>
                      <a:r>
                        <a:rPr lang="he-IL" sz="1400">
                          <a:effectLst/>
                        </a:rPr>
                        <a:t>טווח ביניים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26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13%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571725"/>
                  </a:ext>
                </a:extLst>
              </a:tr>
              <a:tr h="269603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&lt;40%- </a:t>
                      </a:r>
                      <a:r>
                        <a:rPr lang="he-IL" sz="1400">
                          <a:effectLst/>
                        </a:rPr>
                        <a:t>נמוך</a:t>
                      </a:r>
                      <a:r>
                        <a:rPr lang="en-US" sz="1400">
                          <a:effectLst/>
                        </a:rPr>
                        <a:t> RAI </a:t>
                      </a:r>
                      <a:r>
                        <a:rPr lang="he-IL" sz="1400">
                          <a:effectLst/>
                        </a:rPr>
                        <a:t>ערך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39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74%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436100"/>
                  </a:ext>
                </a:extLst>
              </a:tr>
              <a:tr h="26960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סה"כ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131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100%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100%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5665" marR="65665" marT="0" marB="0" anchor="b"/>
                </a:tc>
                <a:extLst>
                  <a:ext uri="{0D108BD9-81ED-4DB2-BD59-A6C34878D82A}">
                    <a16:rowId xmlns:a16="http://schemas.microsoft.com/office/drawing/2014/main" val="302610245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298645"/>
              </p:ext>
            </p:extLst>
          </p:nvPr>
        </p:nvGraphicFramePr>
        <p:xfrm>
          <a:off x="3255880" y="4532102"/>
          <a:ext cx="8915400" cy="186870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111166">
                  <a:extLst>
                    <a:ext uri="{9D8B030D-6E8A-4147-A177-3AD203B41FA5}">
                      <a16:colId xmlns:a16="http://schemas.microsoft.com/office/drawing/2014/main" val="4100694290"/>
                    </a:ext>
                  </a:extLst>
                </a:gridCol>
                <a:gridCol w="1301648">
                  <a:extLst>
                    <a:ext uri="{9D8B030D-6E8A-4147-A177-3AD203B41FA5}">
                      <a16:colId xmlns:a16="http://schemas.microsoft.com/office/drawing/2014/main" val="1728710593"/>
                    </a:ext>
                  </a:extLst>
                </a:gridCol>
                <a:gridCol w="1811610">
                  <a:extLst>
                    <a:ext uri="{9D8B030D-6E8A-4147-A177-3AD203B41FA5}">
                      <a16:colId xmlns:a16="http://schemas.microsoft.com/office/drawing/2014/main" val="3079451496"/>
                    </a:ext>
                  </a:extLst>
                </a:gridCol>
                <a:gridCol w="1696430">
                  <a:extLst>
                    <a:ext uri="{9D8B030D-6E8A-4147-A177-3AD203B41FA5}">
                      <a16:colId xmlns:a16="http://schemas.microsoft.com/office/drawing/2014/main" val="3862481602"/>
                    </a:ext>
                  </a:extLst>
                </a:gridCol>
                <a:gridCol w="1994546">
                  <a:extLst>
                    <a:ext uri="{9D8B030D-6E8A-4147-A177-3AD203B41FA5}">
                      <a16:colId xmlns:a16="http://schemas.microsoft.com/office/drawing/2014/main" val="3703960558"/>
                    </a:ext>
                  </a:extLst>
                </a:gridCol>
              </a:tblGrid>
              <a:tr h="31145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IgG positive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IgM positive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448200"/>
                  </a:ext>
                </a:extLst>
              </a:tr>
              <a:tr h="31145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relative avidity index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מספר דגימות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אחוז מכלל הדגימות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מספר דגימות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אחוז מכלל הדגימות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extLst>
                  <a:ext uri="{0D108BD9-81ED-4DB2-BD59-A6C34878D82A}">
                    <a16:rowId xmlns:a16="http://schemas.microsoft.com/office/drawing/2014/main" val="2813664601"/>
                  </a:ext>
                </a:extLst>
              </a:tr>
              <a:tr h="31145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&gt;70%- </a:t>
                      </a:r>
                      <a:r>
                        <a:rPr lang="he-IL" sz="1400">
                          <a:effectLst/>
                        </a:rPr>
                        <a:t>גבוה</a:t>
                      </a:r>
                      <a:r>
                        <a:rPr lang="en-US" sz="1400">
                          <a:effectLst/>
                        </a:rPr>
                        <a:t> RAI </a:t>
                      </a:r>
                      <a:r>
                        <a:rPr lang="he-IL" sz="1400">
                          <a:effectLst/>
                        </a:rPr>
                        <a:t>ערך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53%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8%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034912"/>
                  </a:ext>
                </a:extLst>
              </a:tr>
              <a:tr h="31145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40-70%- </a:t>
                      </a:r>
                      <a:r>
                        <a:rPr lang="he-IL" sz="1400">
                          <a:effectLst/>
                        </a:rPr>
                        <a:t>טווח ביניים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54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41%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19%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474267"/>
                  </a:ext>
                </a:extLst>
              </a:tr>
              <a:tr h="31145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&lt;40%- </a:t>
                      </a:r>
                      <a:r>
                        <a:rPr lang="he-IL" sz="1400">
                          <a:effectLst/>
                        </a:rPr>
                        <a:t>נמוך</a:t>
                      </a:r>
                      <a:r>
                        <a:rPr lang="en-US" sz="1400">
                          <a:effectLst/>
                        </a:rPr>
                        <a:t> RAI </a:t>
                      </a:r>
                      <a:r>
                        <a:rPr lang="he-IL" sz="1400">
                          <a:effectLst/>
                        </a:rPr>
                        <a:t>ערך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39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74%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235474"/>
                  </a:ext>
                </a:extLst>
              </a:tr>
              <a:tr h="31145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סה"כ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131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100%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100%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4141" marR="64141" marT="0" marB="0" anchor="b"/>
                </a:tc>
                <a:extLst>
                  <a:ext uri="{0D108BD9-81ED-4DB2-BD59-A6C34878D82A}">
                    <a16:rowId xmlns:a16="http://schemas.microsoft.com/office/drawing/2014/main" val="2349942735"/>
                  </a:ext>
                </a:extLst>
              </a:tr>
            </a:tbl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588876533"/>
              </p:ext>
            </p:extLst>
          </p:nvPr>
        </p:nvGraphicFramePr>
        <p:xfrm>
          <a:off x="-148722" y="1860259"/>
          <a:ext cx="3404602" cy="2512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1261144452"/>
              </p:ext>
            </p:extLst>
          </p:nvPr>
        </p:nvGraphicFramePr>
        <p:xfrm>
          <a:off x="-196154" y="4095335"/>
          <a:ext cx="3352057" cy="2974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5587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תוצאות- המשך</a:t>
            </a:r>
            <a:endParaRPr lang="he-I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047561"/>
              </p:ext>
            </p:extLst>
          </p:nvPr>
        </p:nvGraphicFramePr>
        <p:xfrm>
          <a:off x="518985" y="3842951"/>
          <a:ext cx="11541211" cy="275276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231557">
                  <a:extLst>
                    <a:ext uri="{9D8B030D-6E8A-4147-A177-3AD203B41FA5}">
                      <a16:colId xmlns:a16="http://schemas.microsoft.com/office/drawing/2014/main" val="2493611636"/>
                    </a:ext>
                  </a:extLst>
                </a:gridCol>
                <a:gridCol w="1124465">
                  <a:extLst>
                    <a:ext uri="{9D8B030D-6E8A-4147-A177-3AD203B41FA5}">
                      <a16:colId xmlns:a16="http://schemas.microsoft.com/office/drawing/2014/main" val="3405886307"/>
                    </a:ext>
                  </a:extLst>
                </a:gridCol>
                <a:gridCol w="1112108">
                  <a:extLst>
                    <a:ext uri="{9D8B030D-6E8A-4147-A177-3AD203B41FA5}">
                      <a16:colId xmlns:a16="http://schemas.microsoft.com/office/drawing/2014/main" val="1185799559"/>
                    </a:ext>
                  </a:extLst>
                </a:gridCol>
                <a:gridCol w="8073081">
                  <a:extLst>
                    <a:ext uri="{9D8B030D-6E8A-4147-A177-3AD203B41FA5}">
                      <a16:colId xmlns:a16="http://schemas.microsoft.com/office/drawing/2014/main" val="1096589322"/>
                    </a:ext>
                  </a:extLst>
                </a:gridCol>
              </a:tblGrid>
              <a:tr h="45420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ערך </a:t>
                      </a:r>
                      <a:r>
                        <a:rPr lang="he-IL" sz="1600" dirty="0" smtClean="0">
                          <a:effectLst/>
                        </a:rPr>
                        <a:t>ביניים </a:t>
                      </a:r>
                      <a:r>
                        <a:rPr lang="he-IL" sz="1600" dirty="0">
                          <a:effectLst/>
                        </a:rPr>
                        <a:t>40-60%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ערך ביניים 40-70%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</a:pPr>
                      <a:r>
                        <a:rPr lang="he-IL" sz="1600" dirty="0" smtClean="0">
                          <a:effectLst/>
                          <a:latin typeface="Calibri" panose="020F0502020204030204" pitchFamily="34" charset="0"/>
                        </a:rPr>
                        <a:t>משמעות המדד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58203247"/>
                  </a:ext>
                </a:extLst>
              </a:tr>
              <a:tr h="28101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רגישות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85%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91%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</a:pP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אחוז בני האדם שאכן נדבקו בנגיף ודגימתם זוהתה כחיובית על ידי שיטת האבחון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15322112"/>
                  </a:ext>
                </a:extLst>
              </a:tr>
              <a:tr h="28101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ספציפיות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93%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91%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</a:pP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אחוז בני האדם שלא נדבקו בנגיף ודגימתם זוהתה כשלילית על ידי שיטת האבחון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28468810"/>
                  </a:ext>
                </a:extLst>
              </a:tr>
              <a:tr h="54399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שיעור </a:t>
                      </a:r>
                      <a:r>
                        <a:rPr lang="en-US" sz="1600" dirty="0">
                          <a:effectLst/>
                        </a:rPr>
                        <a:t>false negative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9%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</a:pP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אחוז בני האדם החולים אשר דגימתם זוהתה כשלילית על ידי שיטת האבחון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5661305"/>
                  </a:ext>
                </a:extLst>
              </a:tr>
              <a:tr h="54399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שיעור </a:t>
                      </a:r>
                      <a:r>
                        <a:rPr lang="en-US" sz="1600">
                          <a:effectLst/>
                        </a:rPr>
                        <a:t>false positive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</a:pP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אחוז בני האדם שאינם חולים ודגימתם זוהתה כחיובית על ידי שיטת האבחון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74744726"/>
                  </a:ext>
                </a:extLst>
              </a:tr>
              <a:tr h="28101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PPV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85%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85%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positive predictive value</a:t>
                      </a:r>
                      <a:r>
                        <a:rPr lang="he-IL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ההסתברות שאדם שדגימתו זוהתה כחיובית אכן חולה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52635696"/>
                  </a:ext>
                </a:extLst>
              </a:tr>
              <a:tr h="28101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NPV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93%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95%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-negative predictive value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הינה ההסתברות שאדם שדגימתו זוהתה כשלילית אינו חולה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3741733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73030"/>
              </p:ext>
            </p:extLst>
          </p:nvPr>
        </p:nvGraphicFramePr>
        <p:xfrm>
          <a:off x="518985" y="1408673"/>
          <a:ext cx="11541210" cy="222716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47674">
                  <a:extLst>
                    <a:ext uri="{9D8B030D-6E8A-4147-A177-3AD203B41FA5}">
                      <a16:colId xmlns:a16="http://schemas.microsoft.com/office/drawing/2014/main" val="2778112149"/>
                    </a:ext>
                  </a:extLst>
                </a:gridCol>
                <a:gridCol w="1277884">
                  <a:extLst>
                    <a:ext uri="{9D8B030D-6E8A-4147-A177-3AD203B41FA5}">
                      <a16:colId xmlns:a16="http://schemas.microsoft.com/office/drawing/2014/main" val="2108738287"/>
                    </a:ext>
                  </a:extLst>
                </a:gridCol>
                <a:gridCol w="1194563">
                  <a:extLst>
                    <a:ext uri="{9D8B030D-6E8A-4147-A177-3AD203B41FA5}">
                      <a16:colId xmlns:a16="http://schemas.microsoft.com/office/drawing/2014/main" val="4158694746"/>
                    </a:ext>
                  </a:extLst>
                </a:gridCol>
                <a:gridCol w="1586823">
                  <a:extLst>
                    <a:ext uri="{9D8B030D-6E8A-4147-A177-3AD203B41FA5}">
                      <a16:colId xmlns:a16="http://schemas.microsoft.com/office/drawing/2014/main" val="2024979838"/>
                    </a:ext>
                  </a:extLst>
                </a:gridCol>
                <a:gridCol w="2256191">
                  <a:extLst>
                    <a:ext uri="{9D8B030D-6E8A-4147-A177-3AD203B41FA5}">
                      <a16:colId xmlns:a16="http://schemas.microsoft.com/office/drawing/2014/main" val="4126864765"/>
                    </a:ext>
                  </a:extLst>
                </a:gridCol>
                <a:gridCol w="1586823">
                  <a:extLst>
                    <a:ext uri="{9D8B030D-6E8A-4147-A177-3AD203B41FA5}">
                      <a16:colId xmlns:a16="http://schemas.microsoft.com/office/drawing/2014/main" val="1959004688"/>
                    </a:ext>
                  </a:extLst>
                </a:gridCol>
                <a:gridCol w="1327502">
                  <a:extLst>
                    <a:ext uri="{9D8B030D-6E8A-4147-A177-3AD203B41FA5}">
                      <a16:colId xmlns:a16="http://schemas.microsoft.com/office/drawing/2014/main" val="2190927692"/>
                    </a:ext>
                  </a:extLst>
                </a:gridCol>
                <a:gridCol w="663750">
                  <a:extLst>
                    <a:ext uri="{9D8B030D-6E8A-4147-A177-3AD203B41FA5}">
                      <a16:colId xmlns:a16="http://schemas.microsoft.com/office/drawing/2014/main" val="371631094"/>
                    </a:ext>
                  </a:extLst>
                </a:gridCol>
              </a:tblGrid>
              <a:tr h="220445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ערך ביניים 40-60%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ערך ביניים 40-70%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462571"/>
                  </a:ext>
                </a:extLst>
              </a:tr>
              <a:tr h="452802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תוצאות </a:t>
                      </a:r>
                      <a:r>
                        <a:rPr lang="en-US" sz="1600">
                          <a:effectLst/>
                        </a:rPr>
                        <a:t>avidity test</a:t>
                      </a:r>
                      <a:r>
                        <a:rPr lang="he-IL" sz="1600">
                          <a:effectLst/>
                        </a:rPr>
                        <a:t> -ערך ביניים 40-60%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תוצאות אבחון סרולוגי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תוצאות </a:t>
                      </a:r>
                      <a:r>
                        <a:rPr lang="en-US" sz="1600">
                          <a:effectLst/>
                        </a:rPr>
                        <a:t>avidity test</a:t>
                      </a:r>
                      <a:r>
                        <a:rPr lang="he-IL" sz="1600">
                          <a:effectLst/>
                        </a:rPr>
                        <a:t> -ערך ביניים 40-70%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תוצאות אמת-תוצאות האבחון הסרולוגי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354989"/>
                  </a:ext>
                </a:extLst>
              </a:tr>
              <a:tr h="46966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הדבקה נוכחית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הדבקת עבר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סה"כ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הדבקה נוכחית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הדבקת עבר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סה"כ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62990657"/>
                  </a:ext>
                </a:extLst>
              </a:tr>
              <a:tr h="45280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הדבקה נוכחית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39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46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הדבקה נוכחית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39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46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33272471"/>
                  </a:ext>
                </a:extLst>
              </a:tr>
              <a:tr h="22044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הדבקת עבר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98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105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הדבקת עבר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74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33068729"/>
                  </a:ext>
                </a:extLst>
              </a:tr>
              <a:tr h="22044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סה"כ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46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105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151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סה"כ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77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01723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43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West </a:t>
            </a:r>
            <a:r>
              <a:rPr lang="en-US" dirty="0"/>
              <a:t>Nile virus</a:t>
            </a:r>
            <a:r>
              <a:rPr lang="he-IL" dirty="0" smtClean="0"/>
              <a:t> </a:t>
            </a:r>
            <a:r>
              <a:rPr lang="en-US" dirty="0" smtClean="0"/>
              <a:t>-</a:t>
            </a:r>
            <a:r>
              <a:rPr lang="he-IL" dirty="0" smtClean="0"/>
              <a:t> נגיף קדחת מערב הנילוס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8958" y="2133599"/>
            <a:ext cx="9615654" cy="4195011"/>
          </a:xfrm>
        </p:spPr>
        <p:txBody>
          <a:bodyPr/>
          <a:lstStyle/>
          <a:p>
            <a:pPr algn="r" rtl="1"/>
            <a:r>
              <a:rPr lang="he-IL" sz="2400" dirty="0" smtClean="0"/>
              <a:t>הנגיף משתייך לסוג</a:t>
            </a:r>
            <a:r>
              <a:rPr lang="en-US" sz="2400" dirty="0" err="1" smtClean="0"/>
              <a:t>Flavivirus</a:t>
            </a:r>
            <a:r>
              <a:rPr lang="en-US" sz="2400" dirty="0" smtClean="0"/>
              <a:t> </a:t>
            </a:r>
            <a:r>
              <a:rPr lang="he-IL" sz="2400" dirty="0" smtClean="0"/>
              <a:t> ממשפחת ה-</a:t>
            </a:r>
            <a:r>
              <a:rPr lang="en-US" sz="2400" dirty="0" smtClean="0"/>
              <a:t> .</a:t>
            </a:r>
            <a:r>
              <a:rPr lang="en-US" sz="2400" dirty="0" err="1" smtClean="0"/>
              <a:t>Flavivirida</a:t>
            </a:r>
            <a:endParaRPr lang="he-IL" sz="2400" dirty="0" smtClean="0"/>
          </a:p>
          <a:p>
            <a:pPr algn="r" rtl="1"/>
            <a:r>
              <a:rPr lang="he-IL" sz="2400" dirty="0" smtClean="0"/>
              <a:t>נגיף זאונוטי המסוגל להדביק בני אדם ומינים שונים של בעלי חיים:</a:t>
            </a:r>
          </a:p>
          <a:p>
            <a:pPr lvl="1" algn="r" rtl="1"/>
            <a:r>
              <a:rPr lang="he-IL" sz="2000" u="sng" dirty="0" smtClean="0"/>
              <a:t>עופות </a:t>
            </a:r>
            <a:r>
              <a:rPr lang="he-IL" sz="2000" dirty="0" smtClean="0"/>
              <a:t> הנדבקים בנגיף מפתחים רמות וירמיה גבוהות </a:t>
            </a:r>
            <a:r>
              <a:rPr lang="en-US" sz="2000" dirty="0" smtClean="0"/>
              <a:t> .(amplifier hosts)</a:t>
            </a:r>
            <a:endParaRPr lang="he-IL" sz="2000" dirty="0" smtClean="0"/>
          </a:p>
          <a:p>
            <a:pPr lvl="1" algn="r" rtl="1"/>
            <a:r>
              <a:rPr lang="he-IL" sz="2000" u="sng" dirty="0" smtClean="0"/>
              <a:t>יתושים</a:t>
            </a:r>
            <a:r>
              <a:rPr lang="he-IL" sz="2000" dirty="0" smtClean="0"/>
              <a:t> </a:t>
            </a:r>
            <a:r>
              <a:rPr lang="he-IL" sz="2000" dirty="0"/>
              <a:t>הניזונים מדם המכיל כיל גבוה של נגיפים עשויים להידבק בעצמם ואף להדביק בעלי חיים נוספים באמצעות </a:t>
            </a:r>
            <a:r>
              <a:rPr lang="he-IL" sz="2000" dirty="0" smtClean="0"/>
              <a:t>עקיצותיהם.</a:t>
            </a:r>
          </a:p>
          <a:p>
            <a:pPr lvl="1" algn="r" rtl="1"/>
            <a:r>
              <a:rPr lang="he-IL" sz="2000" u="sng" dirty="0" smtClean="0"/>
              <a:t>בני אדם ויונקים נוספים </a:t>
            </a:r>
            <a:r>
              <a:rPr lang="he-IL" sz="2000" dirty="0" smtClean="0"/>
              <a:t>הנדבקים בנגיף מפתחים רמות </a:t>
            </a:r>
            <a:r>
              <a:rPr lang="he-IL" sz="2000" dirty="0"/>
              <a:t>וירמיה </a:t>
            </a:r>
            <a:r>
              <a:rPr lang="he-IL" sz="2000" dirty="0" smtClean="0"/>
              <a:t>נמוכות ואינם מדביקים יתושים הניזונים מדמם (</a:t>
            </a:r>
            <a:r>
              <a:rPr lang="en-US" sz="2000" dirty="0" smtClean="0"/>
              <a:t>dead-end hosts</a:t>
            </a:r>
            <a:r>
              <a:rPr lang="he-IL" sz="2000" dirty="0" smtClean="0"/>
              <a:t>).</a:t>
            </a:r>
          </a:p>
          <a:p>
            <a:pPr marL="0" indent="0" algn="r" rtl="1">
              <a:buNone/>
            </a:pPr>
            <a:endParaRPr lang="he-IL" u="sng" dirty="0" smtClean="0"/>
          </a:p>
        </p:txBody>
      </p:sp>
    </p:spTree>
    <p:extLst>
      <p:ext uri="{BB962C8B-B14F-4D97-AF65-F5344CB8AC3E}">
        <p14:creationId xmlns:p14="http://schemas.microsoft.com/office/powerpoint/2010/main" val="151939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dirty="0" smtClean="0"/>
              <a:t>תהליך אבחון הכולל </a:t>
            </a:r>
            <a:r>
              <a:rPr lang="en-US" b="1" dirty="0" smtClean="0"/>
              <a:t>IgG </a:t>
            </a:r>
            <a:r>
              <a:rPr lang="en-US" b="1" dirty="0"/>
              <a:t>Avidity </a:t>
            </a:r>
            <a:r>
              <a:rPr lang="en-US" b="1" dirty="0" smtClean="0"/>
              <a:t>test</a:t>
            </a:r>
            <a:r>
              <a:rPr lang="he-IL" b="1" dirty="0" smtClean="0"/>
              <a:t> </a:t>
            </a:r>
            <a:endParaRPr lang="he-IL" dirty="0"/>
          </a:p>
        </p:txBody>
      </p:sp>
      <p:sp>
        <p:nvSpPr>
          <p:cNvPr id="5" name="Rounded Rectangle 4"/>
          <p:cNvSpPr/>
          <p:nvPr/>
        </p:nvSpPr>
        <p:spPr>
          <a:xfrm>
            <a:off x="5844746" y="1569307"/>
            <a:ext cx="186587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/>
              <a:t>MAC-ELISA</a:t>
            </a:r>
            <a:endParaRPr lang="he-IL"/>
          </a:p>
        </p:txBody>
      </p:sp>
      <p:sp>
        <p:nvSpPr>
          <p:cNvPr id="6" name="Rounded Rectangle 5"/>
          <p:cNvSpPr/>
          <p:nvPr/>
        </p:nvSpPr>
        <p:spPr>
          <a:xfrm>
            <a:off x="8412589" y="2862991"/>
            <a:ext cx="1865870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אינו חולה ב-</a:t>
            </a:r>
            <a:r>
              <a:rPr lang="en-US" dirty="0" smtClean="0"/>
              <a:t>WNV</a:t>
            </a:r>
            <a:endParaRPr lang="he-IL" dirty="0"/>
          </a:p>
        </p:txBody>
      </p:sp>
      <p:sp>
        <p:nvSpPr>
          <p:cNvPr id="7" name="Rounded Rectangle 6"/>
          <p:cNvSpPr/>
          <p:nvPr/>
        </p:nvSpPr>
        <p:spPr>
          <a:xfrm>
            <a:off x="5875874" y="4210938"/>
            <a:ext cx="1865870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/>
              <a:t>PRNT</a:t>
            </a:r>
            <a:endParaRPr lang="he-IL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106430" y="2483707"/>
            <a:ext cx="639463" cy="3298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67413" y="2278911"/>
            <a:ext cx="64472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/>
              <a:t>חיובי</a:t>
            </a: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5733384" y="5264008"/>
            <a:ext cx="64472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/>
              <a:t>חיובי</a:t>
            </a:r>
            <a:endParaRPr lang="he-IL" dirty="0"/>
          </a:p>
        </p:txBody>
      </p:sp>
      <p:sp>
        <p:nvSpPr>
          <p:cNvPr id="15" name="TextBox 14"/>
          <p:cNvSpPr txBox="1"/>
          <p:nvPr/>
        </p:nvSpPr>
        <p:spPr>
          <a:xfrm>
            <a:off x="7421931" y="5261684"/>
            <a:ext cx="69762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/>
              <a:t>שלילי</a:t>
            </a:r>
            <a:endParaRPr lang="he-IL" dirty="0"/>
          </a:p>
        </p:txBody>
      </p:sp>
      <p:sp>
        <p:nvSpPr>
          <p:cNvPr id="16" name="Rounded Rectangle 15"/>
          <p:cNvSpPr/>
          <p:nvPr/>
        </p:nvSpPr>
        <p:spPr>
          <a:xfrm>
            <a:off x="4512242" y="5633340"/>
            <a:ext cx="1865870" cy="914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WNV-</a:t>
            </a:r>
            <a:r>
              <a:rPr lang="he-IL" dirty="0" smtClean="0"/>
              <a:t>חולה ב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הדבקה אקוטית</a:t>
            </a:r>
            <a:endParaRPr lang="he-IL" dirty="0"/>
          </a:p>
        </p:txBody>
      </p:sp>
      <p:sp>
        <p:nvSpPr>
          <p:cNvPr id="17" name="Rounded Rectangle 16"/>
          <p:cNvSpPr/>
          <p:nvPr/>
        </p:nvSpPr>
        <p:spPr>
          <a:xfrm>
            <a:off x="8008427" y="5631016"/>
            <a:ext cx="1865870" cy="914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אינו חולה ב-</a:t>
            </a:r>
            <a:r>
              <a:rPr lang="en-US" dirty="0"/>
              <a:t>WNV</a:t>
            </a:r>
            <a:endParaRPr lang="he-IL" dirty="0"/>
          </a:p>
          <a:p>
            <a:pPr algn="ctr"/>
            <a:r>
              <a:rPr lang="he-IL" dirty="0" smtClean="0"/>
              <a:t>הדבקה היסטורית</a:t>
            </a:r>
            <a:endParaRPr lang="he-IL" dirty="0"/>
          </a:p>
        </p:txBody>
      </p:sp>
      <p:sp>
        <p:nvSpPr>
          <p:cNvPr id="18" name="Rounded Rectangle 17"/>
          <p:cNvSpPr/>
          <p:nvPr/>
        </p:nvSpPr>
        <p:spPr>
          <a:xfrm>
            <a:off x="3449445" y="2862991"/>
            <a:ext cx="1865870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/>
              <a:t>IgG Avidity </a:t>
            </a:r>
            <a:r>
              <a:rPr lang="en-US" b="1" dirty="0" smtClean="0"/>
              <a:t>test</a:t>
            </a:r>
            <a:endParaRPr lang="he-IL" dirty="0"/>
          </a:p>
        </p:txBody>
      </p:sp>
      <p:sp>
        <p:nvSpPr>
          <p:cNvPr id="20" name="TextBox 19"/>
          <p:cNvSpPr txBox="1"/>
          <p:nvPr/>
        </p:nvSpPr>
        <p:spPr>
          <a:xfrm>
            <a:off x="4378325" y="3802121"/>
            <a:ext cx="101502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/>
              <a:t> נמוך</a:t>
            </a:r>
            <a:r>
              <a:rPr lang="en-US" dirty="0" smtClean="0"/>
              <a:t>RAI</a:t>
            </a:r>
            <a:endParaRPr lang="he-IL" dirty="0"/>
          </a:p>
        </p:txBody>
      </p:sp>
      <p:sp>
        <p:nvSpPr>
          <p:cNvPr id="21" name="Rounded Rectangle 20"/>
          <p:cNvSpPr/>
          <p:nvPr/>
        </p:nvSpPr>
        <p:spPr>
          <a:xfrm>
            <a:off x="1469565" y="4220743"/>
            <a:ext cx="1865870" cy="9144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WNV-</a:t>
            </a:r>
            <a:r>
              <a:rPr lang="he-IL" dirty="0" smtClean="0"/>
              <a:t>חולה ב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הדבקה אקוטית</a:t>
            </a:r>
            <a:endParaRPr lang="he-IL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2783123" y="3845718"/>
            <a:ext cx="639463" cy="3298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3560291" y="4220743"/>
            <a:ext cx="1865870" cy="9144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אינו חולה ב-</a:t>
            </a:r>
            <a:r>
              <a:rPr lang="en-US" dirty="0"/>
              <a:t>WNV</a:t>
            </a:r>
            <a:endParaRPr lang="he-IL" dirty="0"/>
          </a:p>
          <a:p>
            <a:pPr algn="ctr"/>
            <a:r>
              <a:rPr lang="he-IL" dirty="0" smtClean="0"/>
              <a:t>הדבקה היסטורית</a:t>
            </a:r>
            <a:endParaRPr lang="he-IL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393346" y="3827690"/>
            <a:ext cx="680076" cy="3100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382409" y="3848490"/>
            <a:ext cx="0" cy="3478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152829" y="3705833"/>
            <a:ext cx="102784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/>
              <a:t> גבוה</a:t>
            </a:r>
            <a:r>
              <a:rPr lang="en-US" dirty="0" smtClean="0"/>
              <a:t>RAI</a:t>
            </a:r>
            <a:endParaRPr lang="he-IL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790342" y="2493215"/>
            <a:ext cx="680076" cy="3100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121604" y="2293255"/>
            <a:ext cx="69762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/>
              <a:t>שלילי</a:t>
            </a:r>
            <a:endParaRPr lang="he-IL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7790342" y="5135143"/>
            <a:ext cx="680076" cy="3100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5435149" y="5188466"/>
            <a:ext cx="639463" cy="3298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629596" y="3656940"/>
            <a:ext cx="176041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 smtClean="0"/>
              <a:t> בטווח ביניים</a:t>
            </a:r>
            <a:r>
              <a:rPr lang="en-US" dirty="0" smtClean="0"/>
              <a:t>RAI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5239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דיון</a:t>
            </a:r>
            <a:r>
              <a:rPr lang="he-IL" dirty="0"/>
              <a:t> </a:t>
            </a:r>
            <a:r>
              <a:rPr lang="he-IL" dirty="0" smtClean="0"/>
              <a:t>ומסקנות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r" rtl="1">
              <a:buNone/>
            </a:pPr>
            <a:r>
              <a:rPr lang="he-IL" b="1" dirty="0" smtClean="0"/>
              <a:t>יתרונות השיטה:</a:t>
            </a:r>
            <a:endParaRPr lang="he-IL" b="1" dirty="0"/>
          </a:p>
          <a:p>
            <a:pPr algn="r" rtl="1"/>
            <a:r>
              <a:rPr lang="he-IL" b="1" dirty="0" smtClean="0"/>
              <a:t>מהירות- </a:t>
            </a:r>
            <a:r>
              <a:rPr lang="he-IL" dirty="0" smtClean="0"/>
              <a:t>ביצוע השיטה אינו דורש זמן רב ולוקח שעות אחדות. בניגוד ל-</a:t>
            </a:r>
            <a:r>
              <a:rPr lang="en-US" dirty="0" smtClean="0"/>
              <a:t>PRNT</a:t>
            </a:r>
            <a:r>
              <a:rPr lang="he-IL" dirty="0" smtClean="0"/>
              <a:t> אין צורך בהמתנה של מספר ימים להיצירת מוקדים.</a:t>
            </a:r>
            <a:endParaRPr lang="he-IL" dirty="0"/>
          </a:p>
          <a:p>
            <a:pPr algn="r" rtl="1"/>
            <a:r>
              <a:rPr lang="he-IL" b="1" dirty="0" smtClean="0"/>
              <a:t>מספר דגימות- </a:t>
            </a:r>
            <a:r>
              <a:rPr lang="he-IL" dirty="0" smtClean="0"/>
              <a:t>השיטה מאפשרת אבחון על בסיס דגימה יחידה, ואף ניתן לעשות שימוש בדגימה שנבדקה במבחן ה-</a:t>
            </a:r>
            <a:r>
              <a:rPr lang="en-US" b="1" dirty="0" smtClean="0"/>
              <a:t> .MAC-ELISA</a:t>
            </a:r>
            <a:r>
              <a:rPr lang="he-IL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שיטת </a:t>
            </a:r>
            <a:r>
              <a:rPr lang="en-US" dirty="0" smtClean="0"/>
              <a:t>PRNT</a:t>
            </a:r>
            <a:r>
              <a:rPr lang="he-IL" dirty="0" smtClean="0"/>
              <a:t> מתבססת על לקיחת שתי דגימות בהפרש של שבועיים.</a:t>
            </a:r>
            <a:endParaRPr lang="he-IL" dirty="0"/>
          </a:p>
          <a:p>
            <a:pPr algn="r" rtl="1"/>
            <a:r>
              <a:rPr lang="he-IL" b="1" dirty="0" smtClean="0"/>
              <a:t>פשטות- </a:t>
            </a:r>
            <a:r>
              <a:rPr lang="he-IL" dirty="0" smtClean="0"/>
              <a:t>השיטה קלה לביצוע ומבוססת על פקוטוקול ה-</a:t>
            </a:r>
            <a:r>
              <a:rPr lang="en-US" dirty="0" smtClean="0"/>
              <a:t>ELIZA</a:t>
            </a:r>
            <a:r>
              <a:rPr lang="he-IL" dirty="0" smtClean="0"/>
              <a:t> הנפוץ. </a:t>
            </a:r>
            <a:r>
              <a:rPr lang="en-US" dirty="0"/>
              <a:t/>
            </a:r>
            <a:br>
              <a:rPr lang="en-US" dirty="0"/>
            </a:br>
            <a:r>
              <a:rPr lang="he-IL" dirty="0" smtClean="0"/>
              <a:t>ביצוע השיטה אינו כרוך בעבודה רבה או בשימוש בתרביות תאים ואינו דורש ציוד מיוחד המצוי במעבדות ספציפיות.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19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dirty="0" smtClean="0"/>
              <a:t>דיון ומסקנות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r" rtl="1">
              <a:buNone/>
            </a:pPr>
            <a:r>
              <a:rPr lang="he-IL" b="1" dirty="0" smtClean="0"/>
              <a:t>חסרונות השיטה:</a:t>
            </a:r>
          </a:p>
          <a:p>
            <a:pPr algn="r" rtl="1"/>
            <a:r>
              <a:rPr lang="he-IL" dirty="0" smtClean="0"/>
              <a:t>לא ניתן לאבחן על פי השיטה דגימות עם </a:t>
            </a:r>
            <a:r>
              <a:rPr lang="en-US" b="1" dirty="0" smtClean="0"/>
              <a:t>RAI</a:t>
            </a:r>
            <a:r>
              <a:rPr lang="he-IL" b="1" dirty="0" smtClean="0"/>
              <a:t> בטווח הביניים </a:t>
            </a:r>
            <a:r>
              <a:rPr lang="he-IL" dirty="0" smtClean="0"/>
              <a:t>(יש לבדוק בשנית דגימות אלו באמצעות שיטה נוספת). </a:t>
            </a:r>
          </a:p>
          <a:p>
            <a:pPr algn="r" rtl="1"/>
            <a:r>
              <a:rPr lang="he-IL" b="1" dirty="0" smtClean="0"/>
              <a:t>רגישות </a:t>
            </a:r>
            <a:r>
              <a:rPr lang="he-IL" dirty="0" smtClean="0"/>
              <a:t>ו</a:t>
            </a:r>
            <a:r>
              <a:rPr lang="he-IL" b="1" dirty="0" smtClean="0"/>
              <a:t>ספציפיות </a:t>
            </a:r>
            <a:r>
              <a:rPr lang="he-IL" dirty="0" smtClean="0"/>
              <a:t>השיטה נמוכות מאלו של שיטת ה-</a:t>
            </a:r>
            <a:r>
              <a:rPr lang="en-US" dirty="0" smtClean="0"/>
              <a:t>PRNT</a:t>
            </a:r>
            <a:r>
              <a:rPr lang="he-IL" dirty="0" smtClean="0"/>
              <a:t>.</a:t>
            </a:r>
          </a:p>
          <a:p>
            <a:pPr marL="0" indent="0" algn="r" rtl="1">
              <a:buNone/>
            </a:pPr>
            <a:r>
              <a:rPr lang="he-IL" dirty="0" smtClean="0"/>
              <a:t>הבדל זה מתבטא בשיעורים גבוהים יותר של שגיאות מסוג </a:t>
            </a:r>
            <a:r>
              <a:rPr lang="en-US" dirty="0" smtClean="0"/>
              <a:t>False Negative</a:t>
            </a:r>
            <a:r>
              <a:rPr lang="he-IL" dirty="0" smtClean="0"/>
              <a:t> ו-</a:t>
            </a:r>
            <a:r>
              <a:rPr lang="en-US" dirty="0" smtClean="0"/>
              <a:t>False Positive</a:t>
            </a:r>
            <a:r>
              <a:rPr lang="he-IL" dirty="0" smtClean="0"/>
              <a:t>.</a:t>
            </a:r>
          </a:p>
          <a:p>
            <a:pPr algn="r" rtl="1"/>
            <a:r>
              <a:rPr lang="he-IL" dirty="0" smtClean="0"/>
              <a:t>ערך ה-</a:t>
            </a:r>
            <a:r>
              <a:rPr lang="en-US" b="1" dirty="0" smtClean="0"/>
              <a:t>PPV</a:t>
            </a:r>
            <a:r>
              <a:rPr lang="he-IL" dirty="0" smtClean="0"/>
              <a:t> של השיטה הינו 85% עבור שני טווחי הביניים שחושבו. </a:t>
            </a:r>
          </a:p>
          <a:p>
            <a:pPr marL="0" indent="0" algn="r" rtl="1">
              <a:buNone/>
            </a:pPr>
            <a:r>
              <a:rPr lang="he-IL" dirty="0" smtClean="0"/>
              <a:t>משמעות הדבר היא ש-15% מהדגימות שאובחנו כחיוביות שייכות לבני אדם שאינם חולים.</a:t>
            </a:r>
          </a:p>
          <a:p>
            <a:pPr marL="0" indent="0" algn="r" rtl="1">
              <a:buNone/>
            </a:pPr>
            <a:endParaRPr lang="he-IL" dirty="0" smtClean="0"/>
          </a:p>
          <a:p>
            <a:pPr algn="r" rtl="1"/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103848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דיון ומסקנות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he-IL" dirty="0" smtClean="0"/>
              <a:t>הגדרת טווח הביניים של כ-</a:t>
            </a:r>
            <a:r>
              <a:rPr lang="en-US" b="1" dirty="0" smtClean="0"/>
              <a:t>RAI</a:t>
            </a:r>
            <a:r>
              <a:rPr lang="he-IL" b="1" dirty="0" smtClean="0"/>
              <a:t> של 40-60% </a:t>
            </a:r>
            <a:r>
              <a:rPr lang="he-IL" dirty="0" smtClean="0"/>
              <a:t>מביאה לשיעור גבוה של שגיאות מסוג </a:t>
            </a:r>
            <a:r>
              <a:rPr lang="en-US" dirty="0"/>
              <a:t>False </a:t>
            </a:r>
            <a:r>
              <a:rPr lang="en-US" dirty="0" smtClean="0"/>
              <a:t>Negative</a:t>
            </a:r>
            <a:r>
              <a:rPr lang="he-IL" dirty="0" smtClean="0"/>
              <a:t>.</a:t>
            </a:r>
            <a:endParaRPr lang="he-IL" dirty="0"/>
          </a:p>
          <a:p>
            <a:pPr algn="r" rtl="1"/>
            <a:r>
              <a:rPr lang="he-IL" dirty="0" smtClean="0"/>
              <a:t>משמעות הדבר היא ש-15% מבני האדם החולים בנגיף לא יאובחנו ככאלה, כך שיהיה קושי במתן טיפול מתאים. </a:t>
            </a:r>
          </a:p>
          <a:p>
            <a:pPr algn="r" rtl="1"/>
            <a:r>
              <a:rPr lang="he-IL" dirty="0" smtClean="0"/>
              <a:t>הגדלת הגבול העליון של</a:t>
            </a:r>
            <a:r>
              <a:rPr lang="he-IL" dirty="0"/>
              <a:t> טווח הביניים </a:t>
            </a:r>
            <a:r>
              <a:rPr lang="he-IL" dirty="0" smtClean="0"/>
              <a:t>ל-</a:t>
            </a:r>
            <a:r>
              <a:rPr lang="en-US" b="1" dirty="0"/>
              <a:t>RAI</a:t>
            </a:r>
            <a:r>
              <a:rPr lang="he-IL" b="1" dirty="0"/>
              <a:t> של </a:t>
            </a:r>
            <a:r>
              <a:rPr lang="he-IL" b="1" dirty="0" smtClean="0"/>
              <a:t>40-70</a:t>
            </a:r>
            <a:r>
              <a:rPr lang="he-IL" b="1" dirty="0"/>
              <a:t>% </a:t>
            </a:r>
            <a:r>
              <a:rPr lang="he-IL" dirty="0" smtClean="0"/>
              <a:t>משפרת את רגישות השיטה- שיעור </a:t>
            </a:r>
            <a:r>
              <a:rPr lang="he-IL" dirty="0"/>
              <a:t>שגיאות </a:t>
            </a:r>
            <a:r>
              <a:rPr lang="en-US" dirty="0" smtClean="0"/>
              <a:t>False Negative</a:t>
            </a:r>
            <a:r>
              <a:rPr lang="he-IL" dirty="0" smtClean="0"/>
              <a:t> יורד ל-9%.</a:t>
            </a:r>
          </a:p>
          <a:p>
            <a:pPr algn="r" rtl="1"/>
            <a:r>
              <a:rPr lang="he-IL" dirty="0" smtClean="0"/>
              <a:t>החיסרון בהגדלת טווח הביניים הוא עלייה במספר הדגימות שלא ניתן לאבחן באמצעות השיטה (מ-13% ל-21%).</a:t>
            </a:r>
          </a:p>
          <a:p>
            <a:pPr algn="r" rtl="1"/>
            <a:r>
              <a:rPr lang="he-IL" dirty="0" smtClean="0"/>
              <a:t>קביעת סוג ההדבקה (אקוטית/היסטורית) עבור דגימות אלו תבוצע ב-</a:t>
            </a:r>
            <a:r>
              <a:rPr lang="en-US" dirty="0" smtClean="0"/>
              <a:t>PRNT</a:t>
            </a:r>
            <a:r>
              <a:rPr lang="he-IL" dirty="0" smtClean="0"/>
              <a:t>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1287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דיון ומסקנות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נדרש מחקר </a:t>
            </a:r>
            <a:r>
              <a:rPr lang="he-IL" dirty="0"/>
              <a:t>נוסף בכדי להביא לשיפור מדדי הרגישות והספציפיות </a:t>
            </a:r>
            <a:r>
              <a:rPr lang="he-IL" dirty="0" smtClean="0"/>
              <a:t>של השיטה. </a:t>
            </a:r>
          </a:p>
          <a:p>
            <a:pPr algn="r" rtl="1"/>
            <a:r>
              <a:rPr lang="he-IL" dirty="0" smtClean="0"/>
              <a:t>נכון לעכשיו </a:t>
            </a:r>
            <a:r>
              <a:rPr lang="he-IL" dirty="0"/>
              <a:t>יישום השיטה דורש התחשבות בגורמים </a:t>
            </a:r>
            <a:r>
              <a:rPr lang="he-IL" dirty="0" smtClean="0"/>
              <a:t>שונים:</a:t>
            </a:r>
          </a:p>
          <a:p>
            <a:pPr lvl="1" algn="r" rtl="1"/>
            <a:r>
              <a:rPr lang="he-IL" b="1" dirty="0"/>
              <a:t>דחיפות </a:t>
            </a:r>
            <a:r>
              <a:rPr lang="he-IL" b="1" dirty="0" smtClean="0"/>
              <a:t>הבדיקה- </a:t>
            </a:r>
            <a:r>
              <a:rPr lang="he-IL" dirty="0" smtClean="0"/>
              <a:t>מושפעת </a:t>
            </a:r>
            <a:r>
              <a:rPr lang="he-IL" dirty="0"/>
              <a:t>ממצבו הבריאותי וגילו של </a:t>
            </a:r>
            <a:r>
              <a:rPr lang="he-IL" dirty="0" smtClean="0"/>
              <a:t>החולה.</a:t>
            </a:r>
          </a:p>
          <a:p>
            <a:pPr lvl="1" algn="r" rtl="1"/>
            <a:r>
              <a:rPr lang="he-IL" b="1" dirty="0"/>
              <a:t>זמינות הציוד </a:t>
            </a:r>
            <a:r>
              <a:rPr lang="he-IL" b="1" dirty="0" smtClean="0"/>
              <a:t>והמתקנים </a:t>
            </a:r>
            <a:r>
              <a:rPr lang="he-IL" dirty="0"/>
              <a:t>הדרושים לביצוע שיטות אבחון חלופיות דוגמת </a:t>
            </a:r>
            <a:r>
              <a:rPr lang="en-US" dirty="0" smtClean="0"/>
              <a:t>PRNT</a:t>
            </a:r>
            <a:r>
              <a:rPr lang="he-IL" dirty="0" smtClean="0"/>
              <a:t>.</a:t>
            </a:r>
          </a:p>
          <a:p>
            <a:pPr lvl="1" algn="r" rtl="1"/>
            <a:r>
              <a:rPr lang="he-IL" b="1" dirty="0" smtClean="0"/>
              <a:t>עלות ערכות הבדיקה </a:t>
            </a:r>
            <a:r>
              <a:rPr lang="he-IL" b="1" dirty="0"/>
              <a:t>המסחריות</a:t>
            </a:r>
            <a:r>
              <a:rPr lang="he-IL" dirty="0"/>
              <a:t> </a:t>
            </a:r>
            <a:r>
              <a:rPr lang="he-IL" dirty="0" smtClean="0"/>
              <a:t>הנקנות לצורך ביצוע </a:t>
            </a:r>
            <a:r>
              <a:rPr lang="he-IL" dirty="0"/>
              <a:t>השיטה.</a:t>
            </a:r>
            <a:endParaRPr lang="en-US" dirty="0"/>
          </a:p>
          <a:p>
            <a:pPr marL="457200" lvl="1" indent="0" algn="r" rtl="1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6808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אפידמיולוגיה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675" y="1581665"/>
            <a:ext cx="10866938" cy="4879293"/>
          </a:xfrm>
        </p:spPr>
        <p:txBody>
          <a:bodyPr>
            <a:normAutofit/>
          </a:bodyPr>
          <a:lstStyle/>
          <a:p>
            <a:pPr algn="r" rtl="1"/>
            <a:r>
              <a:rPr lang="he-IL" sz="2000" dirty="0" smtClean="0"/>
              <a:t>הנגיף התגלה לראשונה בשנת 1937 במחוז הנילוס המערבי אשר באוגנדה.</a:t>
            </a:r>
          </a:p>
          <a:p>
            <a:pPr algn="r" rtl="1"/>
            <a:r>
              <a:rPr lang="he-IL" sz="2000" dirty="0" smtClean="0"/>
              <a:t>לאורך המאה ה-20 הופיע לסרוגין באפריקה ואסיה בלבד, ולא נחשב כגורם סיכון מרכזי לבני אדם.</a:t>
            </a:r>
          </a:p>
          <a:p>
            <a:pPr algn="r" rtl="1"/>
            <a:r>
              <a:rPr lang="he-IL" sz="2000" dirty="0" smtClean="0"/>
              <a:t>התפרצויות נרחבות של הנגיף החלו להופיע באירופה וצפון אמריקה החל משנות ה-90 והביאו למאות מקרי תחלואה ועשרות מקרי מוות. </a:t>
            </a:r>
          </a:p>
          <a:p>
            <a:pPr marL="0" indent="0" algn="r" rtl="1">
              <a:buNone/>
            </a:pPr>
            <a:endParaRPr lang="he-IL" sz="2000" dirty="0" smtClean="0"/>
          </a:p>
          <a:p>
            <a:pPr algn="r" rtl="1"/>
            <a:r>
              <a:rPr lang="he-IL" sz="2000" dirty="0" smtClean="0"/>
              <a:t>התפרצויות המחלה מתרחשות לרוב בין חודשי הקיץ המאוחרים וחודשי הסתיו המוקדמים.</a:t>
            </a:r>
          </a:p>
          <a:p>
            <a:pPr algn="r" rtl="1"/>
            <a:r>
              <a:rPr lang="he-IL" sz="2000" dirty="0" smtClean="0"/>
              <a:t>אופייה העונתי של המחלה נובע מתקופות פעילותם של יתושים, המהווים את גורם ההדבקה העיקרי.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75579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גורמי הדבקה מרכזיים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3337" y="2133600"/>
            <a:ext cx="9471275" cy="4267200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he-IL" sz="2400" b="1" dirty="0" smtClean="0"/>
              <a:t>גורם עיקרי-</a:t>
            </a:r>
            <a:r>
              <a:rPr lang="he-IL" sz="2400" dirty="0" smtClean="0"/>
              <a:t> עקיצות יתושים שנדבקו בנגיף. </a:t>
            </a:r>
          </a:p>
          <a:p>
            <a:pPr lvl="1" algn="r" rtl="1"/>
            <a:r>
              <a:rPr lang="he-IL" sz="2000" dirty="0" smtClean="0"/>
              <a:t>יתושים עשויים להידבק כתוצאה מהזנה בדם המכיל ריכוז גבוה של נגיפים (לרוב מעופות)</a:t>
            </a:r>
          </a:p>
          <a:p>
            <a:pPr lvl="1" algn="r" rtl="1"/>
            <a:r>
              <a:rPr lang="he-IL" sz="2000" dirty="0" smtClean="0"/>
              <a:t>ההדבקה מביאה לרמות וירמיה גבוהות ולהפרשת הנגיף ברוק היתוש.</a:t>
            </a:r>
          </a:p>
          <a:p>
            <a:pPr lvl="1" algn="r" rtl="1"/>
            <a:r>
              <a:rPr lang="he-IL" sz="2000" dirty="0" smtClean="0"/>
              <a:t>בזמן עקיצת בעלי חיים נוספים מרכיבי הרוק של היתוש נחשפים לתאים שונים בעור ומסוגלים להדביקם.</a:t>
            </a:r>
          </a:p>
          <a:p>
            <a:pPr marL="0" indent="0" algn="r" rtl="1">
              <a:buNone/>
            </a:pPr>
            <a:r>
              <a:rPr lang="he-IL" sz="2400" b="1" dirty="0" smtClean="0"/>
              <a:t>גורם משני- </a:t>
            </a:r>
            <a:r>
              <a:rPr lang="he-IL" sz="2400" dirty="0" smtClean="0"/>
              <a:t>השתלת רקמות/איברים נגועים בנגיף.</a:t>
            </a:r>
            <a:endParaRPr lang="he-IL" sz="2400" dirty="0"/>
          </a:p>
          <a:p>
            <a:pPr lvl="1" algn="r" rtl="1"/>
            <a:r>
              <a:rPr lang="he-IL" sz="2000" dirty="0" smtClean="0"/>
              <a:t>מרבית הנדבקים הם אסימפטומטיים ועשויים שלא להיות מודעים להדבקה.</a:t>
            </a:r>
          </a:p>
          <a:p>
            <a:pPr lvl="1" algn="r" rtl="1"/>
            <a:r>
              <a:rPr lang="he-IL" sz="2000" dirty="0" smtClean="0"/>
              <a:t>הנגיף </a:t>
            </a:r>
            <a:r>
              <a:rPr lang="he-IL" sz="2000" dirty="0"/>
              <a:t>עשוי </a:t>
            </a:r>
            <a:r>
              <a:rPr lang="he-IL" sz="2000" dirty="0" smtClean="0"/>
              <a:t>להישאר בתוך התאים במשך תקופה ארוכה (בהתאם לסוג </a:t>
            </a:r>
            <a:r>
              <a:rPr lang="he-IL" sz="2000" dirty="0"/>
              <a:t>הרקמה </a:t>
            </a:r>
            <a:r>
              <a:rPr lang="he-IL" sz="2000" dirty="0" smtClean="0"/>
              <a:t>וחומרת המחלה).</a:t>
            </a:r>
            <a:endParaRPr lang="he-IL" sz="2000" dirty="0"/>
          </a:p>
          <a:p>
            <a:pPr lvl="1" algn="r" rtl="1"/>
            <a:r>
              <a:rPr lang="he-IL" sz="2000" dirty="0" smtClean="0"/>
              <a:t>מעבר נגיפים מהאם לתינוק בזמן הנקה עשוי להיות גורם הדבקה אפשרי נוסף. 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17141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פתוגנזה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5842" y="1688430"/>
            <a:ext cx="9278770" cy="3894221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sz="2800" dirty="0" smtClean="0"/>
              <a:t>תהליך ההדבקה מורכב ממספר שלבים:</a:t>
            </a:r>
          </a:p>
          <a:p>
            <a:pPr marL="914400" lvl="1" indent="-457200" algn="r" rtl="1">
              <a:buFont typeface="+mj-lt"/>
              <a:buAutoNum type="arabicPeriod"/>
            </a:pPr>
            <a:r>
              <a:rPr lang="he-IL" sz="2400" dirty="0" smtClean="0"/>
              <a:t>בזמן העקיצה נגיפים </a:t>
            </a:r>
            <a:r>
              <a:rPr lang="he-IL" sz="2400" dirty="0"/>
              <a:t>המצויים ברוק של היתוש מדביקים קרטינוציטים ותאים דנדריטיים </a:t>
            </a:r>
            <a:r>
              <a:rPr lang="he-IL" sz="2400" dirty="0" smtClean="0"/>
              <a:t>בעור.</a:t>
            </a:r>
          </a:p>
          <a:p>
            <a:pPr marL="914400" lvl="1" indent="-457200" algn="r" rtl="1">
              <a:buFont typeface="+mj-lt"/>
              <a:buAutoNum type="arabicPeriod"/>
            </a:pPr>
            <a:r>
              <a:rPr lang="he-IL" sz="2400" dirty="0" smtClean="0"/>
              <a:t>התאים </a:t>
            </a:r>
            <a:r>
              <a:rPr lang="he-IL" sz="2400" dirty="0"/>
              <a:t>המודבקים נעים </a:t>
            </a:r>
            <a:r>
              <a:rPr lang="he-IL" sz="2400" dirty="0" smtClean="0"/>
              <a:t>דרך כלי הלימפה אל קשרי הלימפה ומשם </a:t>
            </a:r>
            <a:r>
              <a:rPr lang="he-IL" sz="2400" dirty="0"/>
              <a:t>הנגיף משתחרר אל מחזור </a:t>
            </a:r>
            <a:r>
              <a:rPr lang="he-IL" sz="2400" dirty="0" smtClean="0"/>
              <a:t>הדם.</a:t>
            </a:r>
          </a:p>
          <a:p>
            <a:pPr marL="914400" lvl="1" indent="-457200" algn="r" rtl="1">
              <a:buFont typeface="+mj-lt"/>
              <a:buAutoNum type="arabicPeriod"/>
            </a:pPr>
            <a:r>
              <a:rPr lang="he-IL" sz="2400" dirty="0" smtClean="0"/>
              <a:t>שלב הוירמיה נמשך מספר ימים ובמהלכו הנגיף </a:t>
            </a:r>
            <a:r>
              <a:rPr lang="he-IL" sz="2400" dirty="0"/>
              <a:t>מסוגל להדביק תאים באיברים שונים- מקרופגים בטחול, תאי אפיתל בכלייה ונוירונים במערכת העצבים </a:t>
            </a:r>
            <a:r>
              <a:rPr lang="he-IL" sz="2400" dirty="0" smtClean="0"/>
              <a:t>המרכזית.</a:t>
            </a:r>
          </a:p>
          <a:p>
            <a:pPr marL="914400" lvl="1" indent="-457200" algn="r" rtl="1">
              <a:buFont typeface="+mj-lt"/>
              <a:buAutoNum type="arabicPeriod"/>
            </a:pPr>
            <a:r>
              <a:rPr lang="he-IL" sz="2400" dirty="0" smtClean="0"/>
              <a:t>נגיפים העוברים את מחסום </a:t>
            </a:r>
            <a:r>
              <a:rPr lang="he-IL" sz="2400" dirty="0"/>
              <a:t>הדם-מוח </a:t>
            </a:r>
            <a:r>
              <a:rPr lang="he-IL" sz="2400" dirty="0" smtClean="0"/>
              <a:t>מסוגלים להדביק נוירונים ולהביא למותם תוך התנוונות ואבדן מבנה הרקמה. 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56975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סימנים וסימפטומים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b="1" dirty="0" smtClean="0"/>
              <a:t>נדבקים אסימפטומטיים (כ-80% מהנדבקים)- </a:t>
            </a:r>
            <a:r>
              <a:rPr lang="he-IL" sz="2400" dirty="0" smtClean="0"/>
              <a:t>אינם מפתחים תסמינים קליניים.</a:t>
            </a:r>
          </a:p>
          <a:p>
            <a:pPr algn="r" rtl="1"/>
            <a:r>
              <a:rPr lang="he-IL" sz="2400" b="1" dirty="0" smtClean="0"/>
              <a:t>קדחת מערב הנילוס (כ-20% מהנדבקים)- </a:t>
            </a:r>
            <a:r>
              <a:rPr lang="he-IL" sz="2400" dirty="0"/>
              <a:t>חולשה כללית, כאבי ראש, פריחה, חום (לרוב נמוך יחסית) וכאבי </a:t>
            </a:r>
            <a:r>
              <a:rPr lang="he-IL" sz="2400" dirty="0" smtClean="0"/>
              <a:t>שרירים.</a:t>
            </a:r>
          </a:p>
          <a:p>
            <a:pPr algn="r" rtl="1"/>
            <a:r>
              <a:rPr lang="he-IL" sz="2400" b="1" dirty="0" smtClean="0"/>
              <a:t>מחלות נוירולוגיות (פחות מ-1% מהנדבקים)-</a:t>
            </a:r>
            <a:r>
              <a:rPr lang="he-IL" sz="2400" dirty="0" smtClean="0"/>
              <a:t> קדחת המוח, קדחת קרום המוח ושיתוק רפה אקוטי.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התסמינים משתנים בהתאם למחלה, החל מחולשת גפיים ופוטופוביה ועד לקומה ומוות. 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259882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תגובת מערכת החיסון המולד</a:t>
            </a:r>
            <a:r>
              <a:rPr lang="en-US" dirty="0" smtClean="0"/>
              <a:t>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 smtClean="0"/>
              <a:t>תאים מודבקים מפרישים </a:t>
            </a:r>
            <a:r>
              <a:rPr lang="he-IL" sz="2400" u="sng" dirty="0"/>
              <a:t>ציטוקינים α </a:t>
            </a:r>
            <a:r>
              <a:rPr lang="he-IL" sz="2400" u="sng" dirty="0" smtClean="0"/>
              <a:t>ו-β </a:t>
            </a:r>
            <a:r>
              <a:rPr lang="he-IL" sz="2400" dirty="0" smtClean="0"/>
              <a:t>המאותתים לכניסת התא למצב אנטיוירלי ומסייעים בהפעלת תאי מערכת החיסון הנרכש.</a:t>
            </a:r>
          </a:p>
          <a:p>
            <a:pPr algn="r" rtl="1"/>
            <a:r>
              <a:rPr lang="he-IL" sz="2400" dirty="0"/>
              <a:t>תאי הרג טבעיים </a:t>
            </a:r>
            <a:r>
              <a:rPr lang="he-IL" sz="2400" dirty="0" smtClean="0"/>
              <a:t>מפרישים </a:t>
            </a:r>
            <a:r>
              <a:rPr lang="he-IL" sz="2400" u="sng" dirty="0"/>
              <a:t>אינטרפרונים מסוג γ </a:t>
            </a:r>
            <a:r>
              <a:rPr lang="he-IL" sz="2400" dirty="0"/>
              <a:t>המגבילים את חדירת הנגיף למערכת העצבים הכללית בשלבי ההדבקה הראשוניים</a:t>
            </a:r>
            <a:endParaRPr lang="he-IL" sz="2400" dirty="0" smtClean="0"/>
          </a:p>
          <a:p>
            <a:pPr algn="r" rtl="1"/>
            <a:r>
              <a:rPr lang="he-IL" sz="2400" u="sng" dirty="0" smtClean="0"/>
              <a:t>מקרופגים</a:t>
            </a:r>
            <a:r>
              <a:rPr lang="he-IL" sz="2400" dirty="0" smtClean="0"/>
              <a:t> מציגים על פני הממברנה שלהם אנטיגנים נגיפיים הקשורים למולקולות </a:t>
            </a:r>
            <a:r>
              <a:rPr lang="en-US" sz="2400" dirty="0" smtClean="0"/>
              <a:t>MHC</a:t>
            </a:r>
            <a:r>
              <a:rPr lang="he-IL" sz="2400" dirty="0" smtClean="0"/>
              <a:t> </a:t>
            </a:r>
            <a:r>
              <a:rPr lang="he-IL" sz="2400" dirty="0"/>
              <a:t>מסוג </a:t>
            </a:r>
            <a:r>
              <a:rPr lang="en-US" sz="2400" dirty="0" smtClean="0"/>
              <a:t>I</a:t>
            </a:r>
            <a:r>
              <a:rPr lang="he-IL" sz="2400" dirty="0" smtClean="0"/>
              <a:t>, באופן המאפשר את זיהויים על ידי תאי </a:t>
            </a:r>
            <a:r>
              <a:rPr lang="en-US" sz="2400" dirty="0" smtClean="0"/>
              <a:t>T</a:t>
            </a:r>
            <a:r>
              <a:rPr lang="he-IL" sz="2400" dirty="0" smtClean="0"/>
              <a:t>.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בנוסף, תאים אלו מפרישים </a:t>
            </a:r>
            <a:r>
              <a:rPr lang="he-IL" sz="2400" dirty="0"/>
              <a:t>ציטוקינים וכמוקינים המפעילים </a:t>
            </a:r>
            <a:r>
              <a:rPr lang="he-IL" sz="2400" dirty="0" smtClean="0"/>
              <a:t>לימפוציטים ומושכים </a:t>
            </a:r>
            <a:r>
              <a:rPr lang="he-IL" sz="2400" dirty="0"/>
              <a:t>אותם לאתר </a:t>
            </a:r>
            <a:r>
              <a:rPr lang="he-IL" sz="2400" dirty="0" smtClean="0"/>
              <a:t>הזיהום.</a:t>
            </a: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4160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תגובת מערכת </a:t>
            </a:r>
            <a:r>
              <a:rPr lang="he-IL" dirty="0" smtClean="0"/>
              <a:t>החיסון הנרכש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r" rtl="1"/>
            <a:r>
              <a:rPr lang="he-IL" dirty="0"/>
              <a:t>תאי </a:t>
            </a:r>
            <a:r>
              <a:rPr lang="en-US" dirty="0"/>
              <a:t>T</a:t>
            </a:r>
            <a:r>
              <a:rPr lang="he-IL" dirty="0"/>
              <a:t> משתתפים בתגובה החיסונית על ידי זיהוי </a:t>
            </a:r>
            <a:r>
              <a:rPr lang="he-IL" dirty="0" smtClean="0"/>
              <a:t>תאים המציגים אנטיגנים </a:t>
            </a:r>
            <a:r>
              <a:rPr lang="he-IL" dirty="0"/>
              <a:t>נגיפיים על פני חלבוני </a:t>
            </a:r>
            <a:r>
              <a:rPr lang="en-US" dirty="0" smtClean="0"/>
              <a:t>MHC</a:t>
            </a:r>
            <a:r>
              <a:rPr lang="he-IL" dirty="0" smtClean="0"/>
              <a:t>.</a:t>
            </a:r>
          </a:p>
          <a:p>
            <a:pPr lvl="1" algn="r" rtl="1"/>
            <a:r>
              <a:rPr lang="he-IL" u="sng" dirty="0" smtClean="0"/>
              <a:t>תאי </a:t>
            </a:r>
            <a:r>
              <a:rPr lang="en-US" u="sng" dirty="0" smtClean="0"/>
              <a:t>T</a:t>
            </a:r>
            <a:r>
              <a:rPr lang="he-IL" u="sng" dirty="0" smtClean="0"/>
              <a:t> עזר</a:t>
            </a:r>
            <a:r>
              <a:rPr lang="he-IL" dirty="0" smtClean="0"/>
              <a:t> מפרישים ציטוקינים המפעילים לימפוציטים אחרים ותאים דנדריטיים. בנוסף, תאים אלו מפרישים </a:t>
            </a:r>
            <a:r>
              <a:rPr lang="he-IL" dirty="0"/>
              <a:t>אינטרפרונים מסוג γ משתתפים בתהליכים המגבילים את </a:t>
            </a:r>
            <a:r>
              <a:rPr lang="he-IL" dirty="0" smtClean="0"/>
              <a:t>הפתוגנזה.</a:t>
            </a:r>
          </a:p>
          <a:p>
            <a:pPr lvl="1" algn="r" rtl="1"/>
            <a:r>
              <a:rPr lang="he-IL" u="sng" dirty="0" smtClean="0"/>
              <a:t>תאי </a:t>
            </a:r>
            <a:r>
              <a:rPr lang="en-US" u="sng" dirty="0" smtClean="0"/>
              <a:t> </a:t>
            </a:r>
            <a:r>
              <a:rPr lang="en-US" u="sng" dirty="0"/>
              <a:t>T</a:t>
            </a:r>
            <a:r>
              <a:rPr lang="he-IL" u="sng" dirty="0"/>
              <a:t>ציטוטוקסיים </a:t>
            </a:r>
            <a:r>
              <a:rPr lang="he-IL" dirty="0"/>
              <a:t>מפרישים ציטוקינים ומביאים להרס התא ישירות או </a:t>
            </a:r>
            <a:r>
              <a:rPr lang="he-IL" dirty="0" smtClean="0"/>
              <a:t>בעקיפין.</a:t>
            </a:r>
          </a:p>
          <a:p>
            <a:pPr algn="r" rtl="1"/>
            <a:r>
              <a:rPr lang="he-IL" dirty="0" smtClean="0"/>
              <a:t>תאי </a:t>
            </a:r>
            <a:r>
              <a:rPr lang="en-US" dirty="0" smtClean="0"/>
              <a:t>B</a:t>
            </a:r>
            <a:r>
              <a:rPr lang="he-IL" dirty="0" smtClean="0"/>
              <a:t> הנחשפים לציטוקינים</a:t>
            </a:r>
            <a:r>
              <a:rPr lang="he-IL" dirty="0"/>
              <a:t>, אינטרפרונים ואנטיגנים </a:t>
            </a:r>
            <a:r>
              <a:rPr lang="he-IL" dirty="0" smtClean="0"/>
              <a:t>נגיפיים מתאימים מופעלים ומתמיינים לתאי פלסמה מפרישי נוגדנים.</a:t>
            </a:r>
          </a:p>
          <a:p>
            <a:pPr lvl="1" algn="r" rtl="1"/>
            <a:r>
              <a:rPr lang="he-IL" u="sng" dirty="0" smtClean="0"/>
              <a:t>נוגדני </a:t>
            </a:r>
            <a:r>
              <a:rPr lang="en-US" u="sng" dirty="0" smtClean="0"/>
              <a:t>IgM</a:t>
            </a:r>
            <a:r>
              <a:rPr lang="he-IL" dirty="0" smtClean="0"/>
              <a:t>- מתחילים להיווצר כ-3 ימים לאחר ההדבקה</a:t>
            </a:r>
          </a:p>
          <a:p>
            <a:pPr lvl="1" algn="r" rtl="1"/>
            <a:r>
              <a:rPr lang="he-IL" u="sng" dirty="0" smtClean="0"/>
              <a:t>נוגדני </a:t>
            </a:r>
            <a:r>
              <a:rPr lang="en-US" u="sng" dirty="0" smtClean="0"/>
              <a:t>IgG</a:t>
            </a:r>
            <a:r>
              <a:rPr lang="he-IL" dirty="0" smtClean="0"/>
              <a:t>- מתחילים להיווצר 6-8 ימים לאחר ההדבקה</a:t>
            </a:r>
          </a:p>
        </p:txBody>
      </p:sp>
    </p:spTree>
    <p:extLst>
      <p:ext uri="{BB962C8B-B14F-4D97-AF65-F5344CB8AC3E}">
        <p14:creationId xmlns:p14="http://schemas.microsoft.com/office/powerpoint/2010/main" val="251230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שיטות אבחון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he-IL" dirty="0"/>
              <a:t>אבחון ההדבקה בנגיף חיוני לצורך מתן טיפול </a:t>
            </a:r>
            <a:r>
              <a:rPr lang="he-IL" dirty="0" smtClean="0"/>
              <a:t>מתאים לחולה </a:t>
            </a:r>
            <a:r>
              <a:rPr lang="he-IL" dirty="0"/>
              <a:t>וכחלק ושיפור בטיחות </a:t>
            </a:r>
            <a:r>
              <a:rPr lang="he-IL" dirty="0" smtClean="0"/>
              <a:t>השתלת </a:t>
            </a:r>
            <a:r>
              <a:rPr lang="he-IL" dirty="0"/>
              <a:t>איברים </a:t>
            </a:r>
            <a:r>
              <a:rPr lang="he-IL" dirty="0" smtClean="0"/>
              <a:t>ורקמות.</a:t>
            </a:r>
          </a:p>
          <a:p>
            <a:pPr marL="0" indent="0" algn="r" rtl="1">
              <a:buNone/>
            </a:pPr>
            <a:r>
              <a:rPr lang="he-IL" b="1" dirty="0" smtClean="0"/>
              <a:t>1. זיהוי ישיר של הנגיף בדגימה </a:t>
            </a:r>
            <a:r>
              <a:rPr lang="he-IL" dirty="0" smtClean="0"/>
              <a:t>מבוסס </a:t>
            </a:r>
            <a:r>
              <a:rPr lang="he-IL" dirty="0"/>
              <a:t>על הופעת אפקט ציטופתי בתרבית תאים רגישים לאחר חשיפה </a:t>
            </a:r>
            <a:r>
              <a:rPr lang="he-IL" dirty="0" smtClean="0"/>
              <a:t>לדגימה. תהליך זה כרוך במספר קשיים:</a:t>
            </a:r>
            <a:endParaRPr lang="he-IL" dirty="0"/>
          </a:p>
          <a:p>
            <a:pPr lvl="1" algn="r" rtl="1"/>
            <a:r>
              <a:rPr lang="he-IL" dirty="0" smtClean="0"/>
              <a:t>תקופת הוירמיה של הנגיף נמשכת תקופה קצרה ולרוב מסתיימת לפני שהחולה פונה לקבלת טיפול רפואי.</a:t>
            </a:r>
          </a:p>
          <a:p>
            <a:pPr lvl="1" algn="r" rtl="1"/>
            <a:r>
              <a:rPr lang="he-IL" dirty="0" smtClean="0"/>
              <a:t>ניתן </a:t>
            </a:r>
            <a:r>
              <a:rPr lang="he-IL" dirty="0"/>
              <a:t>לזהות את האפקט הציטופתי בתרבית התאים רק לאחר 7 </a:t>
            </a:r>
            <a:r>
              <a:rPr lang="he-IL" dirty="0" smtClean="0"/>
              <a:t>ימים.</a:t>
            </a:r>
          </a:p>
          <a:p>
            <a:pPr lvl="1" algn="r" rtl="1"/>
            <a:r>
              <a:rPr lang="he-IL" dirty="0" smtClean="0"/>
              <a:t>שימוש בתרביות תאים דורש שמירה על רמות </a:t>
            </a:r>
            <a:r>
              <a:rPr lang="he-IL" dirty="0"/>
              <a:t>בטיחות וסטריליות גבוהות הקיימות רק במתקני מחקר ומעבדות </a:t>
            </a:r>
            <a:r>
              <a:rPr lang="he-IL" dirty="0" smtClean="0"/>
              <a:t>ספציפיות. </a:t>
            </a:r>
          </a:p>
          <a:p>
            <a:pPr marL="0" indent="0" algn="r" rtl="1">
              <a:buNone/>
            </a:pPr>
            <a:r>
              <a:rPr lang="he-IL" dirty="0" smtClean="0"/>
              <a:t>קשיים אלו הביאו לפיתוח שיטות מולקולריות וסרולוגיות לאבחון הדבקה בנגיף.</a:t>
            </a:r>
            <a:r>
              <a:rPr lang="he-IL" dirty="0"/>
              <a:t/>
            </a:r>
            <a:br>
              <a:rPr lang="he-IL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0433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D6F61E74F7254FFAACE179AD514BF94B00E5BAFAE9EC481B44A887128AEA8B460D" ma:contentTypeVersion="" ma:contentTypeDescription="צור פריט רשימה חדש." ma:contentTypeScope="" ma:versionID="3b61d496bdfd119985d8563668747021">
  <xsd:schema xmlns:xsd="http://www.w3.org/2001/XMLSchema" xmlns:xs="http://www.w3.org/2001/XMLSchema" xmlns:p="http://schemas.microsoft.com/office/2006/metadata/properties" xmlns:ns1="458654B0-58DA-43AF-B7B7-86C38ED4FD5E" targetNamespace="http://schemas.microsoft.com/office/2006/metadata/properties" ma:root="true" ma:fieldsID="695313bd741453274c42219807639905" ns1:_="">
    <xsd:import namespace="458654B0-58DA-43AF-B7B7-86C38ED4FD5E"/>
    <xsd:element name="properties">
      <xsd:complexType>
        <xsd:sequence>
          <xsd:element name="documentManagement">
            <xsd:complexType>
              <xsd:all>
                <xsd:element ref="ns1:Document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8654B0-58DA-43AF-B7B7-86C38ED4FD5E" elementFormDefault="qualified">
    <xsd:import namespace="http://schemas.microsoft.com/office/2006/documentManagement/types"/>
    <xsd:import namespace="http://schemas.microsoft.com/office/infopath/2007/PartnerControls"/>
    <xsd:element name="DocumentUrl" ma:index="2" nillable="true" ma:displayName="Url" ma:internalName="DocumentUrl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6" ma:displayName="מחבר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4" ma:displayName="כותרת"/>
        <xsd:element ref="dc:subject" minOccurs="0" maxOccurs="1"/>
        <xsd:element ref="dc:description" minOccurs="0" maxOccurs="1" ma:index="8" ma:displayName="הערות"/>
        <xsd:element name="keywords" minOccurs="0" maxOccurs="1" type="xsd:string" ma:index="5" ma:displayName="מילות מפתח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Url xmlns="458654B0-58DA-43AF-B7B7-86C38ED4FD5E" xsi:nil="true"/>
  </documentManagement>
</p:properties>
</file>

<file path=customXml/itemProps1.xml><?xml version="1.0" encoding="utf-8"?>
<ds:datastoreItem xmlns:ds="http://schemas.openxmlformats.org/officeDocument/2006/customXml" ds:itemID="{740A36BF-D875-4CE5-BAB2-D28D071BD2F9}"/>
</file>

<file path=customXml/itemProps2.xml><?xml version="1.0" encoding="utf-8"?>
<ds:datastoreItem xmlns:ds="http://schemas.openxmlformats.org/officeDocument/2006/customXml" ds:itemID="{FE4D53BB-6B45-44B1-8297-E88977C81FC8}"/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912</TotalTime>
  <Words>1725</Words>
  <Application>Microsoft Office PowerPoint</Application>
  <PresentationFormat>Widescreen</PresentationFormat>
  <Paragraphs>274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Century Gothic</vt:lpstr>
      <vt:lpstr>Gisha</vt:lpstr>
      <vt:lpstr>Wingdings 3</vt:lpstr>
      <vt:lpstr>Wisp</vt:lpstr>
      <vt:lpstr>בחינת יעילות השיטה  IgG Avidity test"" לאבחון הדבקה אקוטית בנגיף קדחת מערב הנילוס </vt:lpstr>
      <vt:lpstr>West Nile virus - נגיף קדחת מערב הנילוס</vt:lpstr>
      <vt:lpstr>אפידמיולוגיה</vt:lpstr>
      <vt:lpstr>גורמי הדבקה מרכזיים</vt:lpstr>
      <vt:lpstr>פתוגנזה</vt:lpstr>
      <vt:lpstr>סימנים וסימפטומים</vt:lpstr>
      <vt:lpstr>תגובת מערכת החיסון המולד </vt:lpstr>
      <vt:lpstr>תגובת מערכת החיסון הנרכש</vt:lpstr>
      <vt:lpstr>שיטות אבחון</vt:lpstr>
      <vt:lpstr>שיטות אבחון מולקולריות</vt:lpstr>
      <vt:lpstr>שיטות אבחון סרולוגיות</vt:lpstr>
      <vt:lpstr>שיטות אבחון סרולוגיות- המשך</vt:lpstr>
      <vt:lpstr>תהליך האבחון כיום</vt:lpstr>
      <vt:lpstr>IgG Avidity test </vt:lpstr>
      <vt:lpstr>שלבי השיטה</vt:lpstr>
      <vt:lpstr>שלבי השיטה- המשך</vt:lpstr>
      <vt:lpstr>דגימות</vt:lpstr>
      <vt:lpstr>תוצאות</vt:lpstr>
      <vt:lpstr>תוצאות- המשך</vt:lpstr>
      <vt:lpstr>תהליך אבחון הכולל IgG Avidity test </vt:lpstr>
      <vt:lpstr>דיון ומסקנות</vt:lpstr>
      <vt:lpstr>דיון ומסקנות</vt:lpstr>
      <vt:lpstr>דיון ומסקנות</vt:lpstr>
      <vt:lpstr>דיון ומסקנות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בחינת יעילות השיטה  IgG Avidity test"" לאבחון הדבקה אקוטית בנגיף קדחת מערב הנילוס</dc:title>
  <dc:creator>AlisaG</dc:creator>
  <cp:keywords/>
  <dc:description/>
  <cp:lastModifiedBy>AlisaG</cp:lastModifiedBy>
  <cp:revision>86</cp:revision>
  <dcterms:created xsi:type="dcterms:W3CDTF">2016-05-14T17:33:34Z</dcterms:created>
  <dcterms:modified xsi:type="dcterms:W3CDTF">2016-06-29T09:36:27Z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0x010100D6F61E74F7254FFAACE179AD514BF94B00E5BAFAE9EC481B44A887128AEA8B460D</vt:lpwstr>
  </property>
</Properties>
</file>